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842" r:id="rId15"/>
    <p:sldId id="844" r:id="rId16"/>
    <p:sldId id="837" r:id="rId17"/>
    <p:sldId id="271" r:id="rId18"/>
    <p:sldId id="835" r:id="rId19"/>
    <p:sldId id="836" r:id="rId20"/>
    <p:sldId id="838" r:id="rId21"/>
    <p:sldId id="840" r:id="rId22"/>
    <p:sldId id="841" r:id="rId23"/>
    <p:sldId id="845" r:id="rId24"/>
    <p:sldId id="846" r:id="rId25"/>
    <p:sldId id="839" r:id="rId26"/>
    <p:sldId id="851" r:id="rId27"/>
    <p:sldId id="854" r:id="rId28"/>
    <p:sldId id="852" r:id="rId29"/>
    <p:sldId id="853" r:id="rId3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a" initials="L" lastIdx="1" clrIdx="0">
    <p:extLst>
      <p:ext uri="{19B8F6BF-5375-455C-9EA6-DF929625EA0E}">
        <p15:presenceInfo xmlns:p15="http://schemas.microsoft.com/office/powerpoint/2012/main" userId="Luc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7853C-536D-4A76-A0AE-DD22124D55A5}" styleName="Stile con tema 1 - Color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7AC3CCA-C797-4891-BE02-D94E43425B78}" styleName="Stile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Stile chi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143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5-18T10:40:48.278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2.tif>
</file>

<file path=ppt/media/image3.tif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87057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Testo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rgbClr val="000000"/>
                </a:solidFill>
              </a:defRPr>
            </a:lvl1pPr>
          </a:lstStyle>
          <a:p>
            <a:r>
              <a:t>Titolo Testo</a:t>
            </a:r>
          </a:p>
        </p:txBody>
      </p:sp>
      <p:sp>
        <p:nvSpPr>
          <p:cNvPr id="12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Immagin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2" name="Immagine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3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3" name="Immagin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  <a:lvl2pPr marL="740832" indent="-296332" algn="ctr">
              <a:spcBef>
                <a:spcPts val="0"/>
              </a:spcBef>
              <a:defRPr sz="2400"/>
            </a:lvl2pPr>
            <a:lvl3pPr marL="1185332" indent="-296332" algn="ctr">
              <a:spcBef>
                <a:spcPts val="0"/>
              </a:spcBef>
              <a:defRPr sz="2400"/>
            </a:lvl3pPr>
            <a:lvl4pPr marL="1629833" indent="-296332" algn="ctr">
              <a:spcBef>
                <a:spcPts val="0"/>
              </a:spcBef>
              <a:defRPr sz="2400"/>
            </a:lvl4pPr>
            <a:lvl5pPr marL="2074333" indent="-296333" algn="ctr">
              <a:spcBef>
                <a:spcPts val="0"/>
              </a:spcBef>
              <a:defRPr sz="24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02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60848"/>
            <a:ext cx="10464800" cy="69850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magin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A671E57-78AC-4FF6-AB6C-133FCCAB8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CC108-0A43-4A5C-9C3D-B6E58F7108A2}" type="datetimeFigureOut">
              <a:rPr lang="it-IT" smtClean="0"/>
              <a:t>19/05/2019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6520160-C55D-48DA-9385-F04FFA2F8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AFF3D6E-A21A-4719-AF80-5FAF8FF1C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84454" y="9251950"/>
            <a:ext cx="423193" cy="379591"/>
          </a:xfrm>
        </p:spPr>
        <p:txBody>
          <a:bodyPr/>
          <a:lstStyle/>
          <a:p>
            <a:fld id="{AD21F4AD-16AE-4BC1-85E9-7BAE62BD56A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2655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olo Testo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2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Immagine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9" name="Titolo Testo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Titolo Testo</a:t>
            </a:r>
          </a:p>
        </p:txBody>
      </p:sp>
      <p:sp>
        <p:nvSpPr>
          <p:cNvPr id="30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1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olo Testo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3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Immagin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7" name="Titolo Testo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rgbClr val="B36AE1"/>
                </a:solidFill>
              </a:defRPr>
            </a:lvl1pPr>
          </a:lstStyle>
          <a:p>
            <a:r>
              <a:t>Titolo Testo</a:t>
            </a:r>
          </a:p>
        </p:txBody>
      </p:sp>
      <p:sp>
        <p:nvSpPr>
          <p:cNvPr id="48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5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65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6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Immagine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4" name="Titolo Tes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 Testo</a:t>
            </a:r>
          </a:p>
        </p:txBody>
      </p:sp>
      <p:sp>
        <p:nvSpPr>
          <p:cNvPr id="75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orpo livello uno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8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Testo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Titolo Testo</a:t>
            </a:r>
          </a:p>
        </p:txBody>
      </p:sp>
      <p:sp>
        <p:nvSpPr>
          <p:cNvPr id="3" name="Corpo livello uno…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chemeClr val="accent5"/>
          </a:solidFill>
          <a:uFillTx/>
          <a:latin typeface="Times"/>
          <a:ea typeface="Times"/>
          <a:cs typeface="Times"/>
          <a:sym typeface="Times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chemeClr val="accent5"/>
          </a:solidFill>
          <a:uFillTx/>
          <a:latin typeface="Times"/>
          <a:ea typeface="Times"/>
          <a:cs typeface="Times"/>
          <a:sym typeface="Times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chemeClr val="accent5"/>
          </a:solidFill>
          <a:uFillTx/>
          <a:latin typeface="Times"/>
          <a:ea typeface="Times"/>
          <a:cs typeface="Times"/>
          <a:sym typeface="Times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chemeClr val="accent5"/>
          </a:solidFill>
          <a:uFillTx/>
          <a:latin typeface="Times"/>
          <a:ea typeface="Times"/>
          <a:cs typeface="Times"/>
          <a:sym typeface="Times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chemeClr val="accent5"/>
          </a:solidFill>
          <a:uFillTx/>
          <a:latin typeface="Times"/>
          <a:ea typeface="Times"/>
          <a:cs typeface="Times"/>
          <a:sym typeface="Times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chemeClr val="accent5"/>
          </a:solidFill>
          <a:uFillTx/>
          <a:latin typeface="Times"/>
          <a:ea typeface="Times"/>
          <a:cs typeface="Times"/>
          <a:sym typeface="Times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chemeClr val="accent5"/>
          </a:solidFill>
          <a:uFillTx/>
          <a:latin typeface="Times"/>
          <a:ea typeface="Times"/>
          <a:cs typeface="Times"/>
          <a:sym typeface="Times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chemeClr val="accent5"/>
          </a:solidFill>
          <a:uFillTx/>
          <a:latin typeface="Times"/>
          <a:ea typeface="Times"/>
          <a:cs typeface="Times"/>
          <a:sym typeface="Times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chemeClr val="accent5"/>
          </a:solidFill>
          <a:uFillTx/>
          <a:latin typeface="Times"/>
          <a:ea typeface="Times"/>
          <a:cs typeface="Times"/>
          <a:sym typeface="Times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"/>
          <a:ea typeface="Times"/>
          <a:cs typeface="Times"/>
          <a:sym typeface="Times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"/>
          <a:ea typeface="Times"/>
          <a:cs typeface="Times"/>
          <a:sym typeface="Times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"/>
          <a:ea typeface="Times"/>
          <a:cs typeface="Times"/>
          <a:sym typeface="Time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"/>
          <a:ea typeface="Times"/>
          <a:cs typeface="Times"/>
          <a:sym typeface="Time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"/>
          <a:ea typeface="Times"/>
          <a:cs typeface="Times"/>
          <a:sym typeface="Time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"/>
          <a:ea typeface="Times"/>
          <a:cs typeface="Times"/>
          <a:sym typeface="Time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"/>
          <a:ea typeface="Times"/>
          <a:cs typeface="Times"/>
          <a:sym typeface="Time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"/>
          <a:ea typeface="Times"/>
          <a:cs typeface="Times"/>
          <a:sym typeface="Time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"/>
          <a:ea typeface="Times"/>
          <a:cs typeface="Times"/>
          <a:sym typeface="Times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John Reynolds,…"/>
          <p:cNvSpPr txBox="1">
            <a:spLocks noGrp="1"/>
          </p:cNvSpPr>
          <p:nvPr>
            <p:ph type="title"/>
          </p:nvPr>
        </p:nvSpPr>
        <p:spPr>
          <a:xfrm>
            <a:off x="1270000" y="1397000"/>
            <a:ext cx="10464800" cy="3302000"/>
          </a:xfrm>
          <a:prstGeom prst="rect">
            <a:avLst/>
          </a:prstGeom>
        </p:spPr>
        <p:txBody>
          <a:bodyPr/>
          <a:lstStyle>
            <a:lvl1pPr defTabSz="360742">
              <a:defRPr sz="87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Primo Progetto AGIW</a:t>
            </a:r>
            <a:endParaRPr dirty="0"/>
          </a:p>
        </p:txBody>
      </p:sp>
      <p:sp>
        <p:nvSpPr>
          <p:cNvPr id="128" name="Philip Wadler…"/>
          <p:cNvSpPr txBox="1"/>
          <p:nvPr/>
        </p:nvSpPr>
        <p:spPr>
          <a:xfrm>
            <a:off x="810136" y="6153795"/>
            <a:ext cx="11384527" cy="117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500" i="1">
                <a:solidFill>
                  <a:srgbClr val="0000FF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rPr dirty="0"/>
              <a:t>Gruppo: A* Wars</a:t>
            </a:r>
          </a:p>
          <a:p>
            <a:pPr>
              <a:defRPr sz="3500" i="1">
                <a:solidFill>
                  <a:srgbClr val="0000FF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rPr dirty="0" err="1"/>
              <a:t>Componenti</a:t>
            </a:r>
            <a:r>
              <a:rPr dirty="0"/>
              <a:t>: V. Martello, J. G. Mathew, L. </a:t>
            </a:r>
            <a:r>
              <a:rPr dirty="0" err="1"/>
              <a:t>Pasquini</a:t>
            </a:r>
            <a:r>
              <a:rPr lang="it-IT" dirty="0"/>
              <a:t>, M. Oliva</a:t>
            </a:r>
            <a:endParaRPr dirty="0"/>
          </a:p>
        </p:txBody>
      </p:sp>
      <p:sp>
        <p:nvSpPr>
          <p:cNvPr id="129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E"/>
                </a:solidFill>
              </a:defRPr>
            </a:lvl1pPr>
          </a:lstStyle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t>Metriche</a:t>
            </a:r>
          </a:p>
        </p:txBody>
      </p:sp>
      <p:sp>
        <p:nvSpPr>
          <p:cNvPr id="165" name="Testo"/>
          <p:cNvSpPr txBox="1"/>
          <p:nvPr/>
        </p:nvSpPr>
        <p:spPr>
          <a:xfrm>
            <a:off x="2292695" y="1858528"/>
            <a:ext cx="152401" cy="424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 </a:t>
            </a:r>
          </a:p>
        </p:txBody>
      </p:sp>
      <p:sp>
        <p:nvSpPr>
          <p:cNvPr id="166" name="Numero diapositiva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167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234" y="1569284"/>
            <a:ext cx="6099576" cy="7445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80065" y="3332141"/>
            <a:ext cx="6585408" cy="39201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ingle-based signature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dirty="0" err="1"/>
              <a:t>Risultati</a:t>
            </a:r>
            <a:r>
              <a:rPr dirty="0"/>
              <a:t> </a:t>
            </a:r>
            <a:r>
              <a:rPr dirty="0" err="1"/>
              <a:t>ottenut</a:t>
            </a:r>
            <a:r>
              <a:rPr lang="it-IT" dirty="0"/>
              <a:t>i</a:t>
            </a:r>
            <a:endParaRPr dirty="0"/>
          </a:p>
        </p:txBody>
      </p:sp>
      <p:sp>
        <p:nvSpPr>
          <p:cNvPr id="171" name="Lo shingle è una sequenza di l tag contigui in una pagina HTML…"/>
          <p:cNvSpPr txBox="1">
            <a:spLocks noGrp="1"/>
          </p:cNvSpPr>
          <p:nvPr>
            <p:ph type="body" idx="1"/>
          </p:nvPr>
        </p:nvSpPr>
        <p:spPr>
          <a:xfrm>
            <a:off x="952500" y="2159000"/>
            <a:ext cx="11099800" cy="6860565"/>
          </a:xfrm>
          <a:prstGeom prst="rect">
            <a:avLst/>
          </a:prstGeom>
        </p:spPr>
        <p:txBody>
          <a:bodyPr anchor="t"/>
          <a:lstStyle/>
          <a:p>
            <a:pPr marL="386715" indent="-386715" defTabSz="508254">
              <a:spcBef>
                <a:spcPts val="1700"/>
              </a:spcBef>
              <a:defRPr sz="3400">
                <a:solidFill>
                  <a:srgbClr val="0000FF"/>
                </a:solidFill>
              </a:defRPr>
            </a:pPr>
            <a:r>
              <a:rPr dirty="0"/>
              <a:t>bookoutlet.com: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dirty="0"/>
              <a:t>Cluster </a:t>
            </a:r>
            <a:r>
              <a:rPr dirty="0" err="1"/>
              <a:t>dei</a:t>
            </a:r>
            <a:r>
              <a:rPr dirty="0"/>
              <a:t> </a:t>
            </a:r>
            <a:r>
              <a:rPr dirty="0" err="1"/>
              <a:t>prodotti</a:t>
            </a:r>
            <a:r>
              <a:rPr dirty="0"/>
              <a:t>: recall 99,</a:t>
            </a:r>
            <a:r>
              <a:rPr lang="it-IT" dirty="0"/>
              <a:t>88</a:t>
            </a:r>
            <a:r>
              <a:rPr dirty="0"/>
              <a:t>%, precision 100%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dirty="0"/>
              <a:t>Cluster </a:t>
            </a:r>
            <a:r>
              <a:rPr dirty="0" err="1"/>
              <a:t>dei</a:t>
            </a:r>
            <a:r>
              <a:rPr dirty="0"/>
              <a:t> </a:t>
            </a:r>
            <a:r>
              <a:rPr dirty="0" err="1"/>
              <a:t>cataloghi</a:t>
            </a:r>
            <a:r>
              <a:rPr dirty="0"/>
              <a:t>: recall 100%, precision 99,9</a:t>
            </a:r>
            <a:r>
              <a:rPr lang="it-IT" dirty="0"/>
              <a:t>2</a:t>
            </a:r>
            <a:r>
              <a:rPr dirty="0"/>
              <a:t>%</a:t>
            </a:r>
          </a:p>
          <a:p>
            <a:pPr marL="386715" indent="-386715" defTabSz="508254">
              <a:spcBef>
                <a:spcPts val="1700"/>
              </a:spcBef>
              <a:defRPr sz="3400">
                <a:solidFill>
                  <a:srgbClr val="0000FF"/>
                </a:solidFill>
              </a:defRPr>
            </a:pPr>
            <a:r>
              <a:rPr dirty="0"/>
              <a:t>blackwells.co.uk: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dirty="0"/>
              <a:t>Cluster </a:t>
            </a:r>
            <a:r>
              <a:rPr dirty="0" err="1"/>
              <a:t>dei</a:t>
            </a:r>
            <a:r>
              <a:rPr dirty="0"/>
              <a:t> </a:t>
            </a:r>
            <a:r>
              <a:rPr dirty="0" err="1"/>
              <a:t>prodotti</a:t>
            </a:r>
            <a:r>
              <a:rPr dirty="0"/>
              <a:t>: recall 45,7</a:t>
            </a:r>
            <a:r>
              <a:rPr lang="it-IT" dirty="0"/>
              <a:t>4</a:t>
            </a:r>
            <a:r>
              <a:rPr dirty="0"/>
              <a:t>%, precision </a:t>
            </a:r>
            <a:r>
              <a:rPr lang="it-IT" dirty="0"/>
              <a:t>99,98</a:t>
            </a:r>
            <a:r>
              <a:rPr dirty="0"/>
              <a:t>%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dirty="0"/>
              <a:t>Cluster </a:t>
            </a:r>
            <a:r>
              <a:rPr dirty="0" err="1"/>
              <a:t>dei</a:t>
            </a:r>
            <a:r>
              <a:rPr dirty="0"/>
              <a:t> </a:t>
            </a:r>
            <a:r>
              <a:rPr dirty="0" err="1"/>
              <a:t>cataloghi</a:t>
            </a:r>
            <a:r>
              <a:rPr dirty="0"/>
              <a:t>: recall 99,6</a:t>
            </a:r>
            <a:r>
              <a:rPr lang="it-IT" dirty="0"/>
              <a:t>0</a:t>
            </a:r>
            <a:r>
              <a:rPr dirty="0"/>
              <a:t>%, precision 94,</a:t>
            </a:r>
            <a:r>
              <a:rPr lang="it-IT" dirty="0"/>
              <a:t>25</a:t>
            </a:r>
            <a:r>
              <a:rPr dirty="0"/>
              <a:t>%</a:t>
            </a:r>
          </a:p>
          <a:p>
            <a:pPr marL="386715" indent="-386715" defTabSz="508254">
              <a:spcBef>
                <a:spcPts val="1700"/>
              </a:spcBef>
              <a:defRPr sz="3400">
                <a:solidFill>
                  <a:srgbClr val="0000FF"/>
                </a:solidFill>
              </a:defRPr>
            </a:pPr>
            <a:r>
              <a:rPr dirty="0"/>
              <a:t>powells.com: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dirty="0"/>
              <a:t>Cluster </a:t>
            </a:r>
            <a:r>
              <a:rPr dirty="0" err="1"/>
              <a:t>dei</a:t>
            </a:r>
            <a:r>
              <a:rPr dirty="0"/>
              <a:t> </a:t>
            </a:r>
            <a:r>
              <a:rPr dirty="0" err="1"/>
              <a:t>prodotti</a:t>
            </a:r>
            <a:r>
              <a:rPr dirty="0"/>
              <a:t>: recall 98,3</a:t>
            </a:r>
            <a:r>
              <a:rPr lang="it-IT" dirty="0"/>
              <a:t>2</a:t>
            </a:r>
            <a:r>
              <a:rPr dirty="0"/>
              <a:t>%, precision 100%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dirty="0"/>
              <a:t>Cluster </a:t>
            </a:r>
            <a:r>
              <a:rPr dirty="0" err="1"/>
              <a:t>dei</a:t>
            </a:r>
            <a:r>
              <a:rPr dirty="0"/>
              <a:t> </a:t>
            </a:r>
            <a:r>
              <a:rPr dirty="0" err="1"/>
              <a:t>cataloghi</a:t>
            </a:r>
            <a:r>
              <a:rPr dirty="0"/>
              <a:t>: recall 94,</a:t>
            </a:r>
            <a:r>
              <a:rPr lang="it-IT" dirty="0"/>
              <a:t>76</a:t>
            </a:r>
            <a:r>
              <a:rPr dirty="0"/>
              <a:t>%, precision 100%</a:t>
            </a:r>
          </a:p>
        </p:txBody>
      </p:sp>
      <p:sp>
        <p:nvSpPr>
          <p:cNvPr id="172" name="Numero diapositiva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Architettur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Tag </a:t>
            </a:r>
            <a:r>
              <a:rPr lang="it-IT" dirty="0" err="1"/>
              <a:t>Count</a:t>
            </a:r>
            <a:endParaRPr dirty="0"/>
          </a:p>
        </p:txBody>
      </p:sp>
      <p:sp>
        <p:nvSpPr>
          <p:cNvPr id="147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69703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Tag </a:t>
            </a:r>
            <a:r>
              <a:rPr lang="it-IT" dirty="0" err="1"/>
              <a:t>count</a:t>
            </a:r>
            <a:endParaRPr dirty="0"/>
          </a:p>
        </p:txBody>
      </p:sp>
      <p:sp>
        <p:nvSpPr>
          <p:cNvPr id="161" name="Architettura basata su due componenti: Learning subsystem e Extraction subsystem…"/>
          <p:cNvSpPr txBox="1">
            <a:spLocks noGrp="1"/>
          </p:cNvSpPr>
          <p:nvPr>
            <p:ph type="body" idx="1"/>
          </p:nvPr>
        </p:nvSpPr>
        <p:spPr>
          <a:xfrm>
            <a:off x="1087245" y="1994763"/>
            <a:ext cx="11099803" cy="6858001"/>
          </a:xfrm>
          <a:prstGeom prst="rect">
            <a:avLst/>
          </a:prstGeom>
        </p:spPr>
        <p:txBody>
          <a:bodyPr anchor="t">
            <a:normAutofit fontScale="62500" lnSpcReduction="20000"/>
          </a:bodyPr>
          <a:lstStyle/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Creazione di una tabella ordinata rispetto alle occorrenze dei tag di una pagina web, dove ogni record corrisponde ad un elemento di una pagina ed è così fatto: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it-IT" dirty="0"/>
              <a:t>Tag, class: il nome del tag, più l’eventuale classe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it-IT" dirty="0"/>
              <a:t>Position: il numero di riga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it-IT" dirty="0" err="1"/>
              <a:t>Count</a:t>
            </a:r>
            <a:r>
              <a:rPr lang="it-IT" dirty="0"/>
              <a:t>: le occorrenze del tag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Il conteggio avviene su tag uguali tranne se hanno una class differente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it-IT" dirty="0"/>
              <a:t>Es: &lt;</a:t>
            </a:r>
            <a:r>
              <a:rPr lang="it-IT" dirty="0" err="1"/>
              <a:t>ul</a:t>
            </a:r>
            <a:r>
              <a:rPr lang="it-IT" dirty="0"/>
              <a:t> class=‘l1’&gt; è un tag diverso da &lt;</a:t>
            </a:r>
            <a:r>
              <a:rPr lang="it-IT" dirty="0" err="1"/>
              <a:t>ul</a:t>
            </a:r>
            <a:r>
              <a:rPr lang="it-IT" dirty="0"/>
              <a:t> class=‘l2’&gt;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it-IT" dirty="0"/>
              <a:t>Es: &lt;li&gt; &lt;/li&gt; e &lt;li&gt; &lt;/li&gt; sono tag uguali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Se un tag non è presente nella lista dei tag viene aggiunta una nuova riga, e a tutte le precedenti tabelle viene aggiunta la stessa riga con </a:t>
            </a:r>
            <a:r>
              <a:rPr lang="it-IT" dirty="0" err="1"/>
              <a:t>count</a:t>
            </a:r>
            <a:r>
              <a:rPr lang="it-IT" dirty="0"/>
              <a:t> pari a zero 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Dopo di che viene creato un vettore di lunghezza pari ai tag totali trovati e ogni elemento del vettore corrisponde al numero dei tag (</a:t>
            </a:r>
            <a:r>
              <a:rPr lang="it-IT" dirty="0" err="1"/>
              <a:t>Count</a:t>
            </a:r>
            <a:r>
              <a:rPr lang="it-IT" dirty="0"/>
              <a:t>) normalizzati 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dirty="0"/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254677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Tag </a:t>
            </a:r>
            <a:r>
              <a:rPr lang="it-IT" dirty="0" err="1"/>
              <a:t>count</a:t>
            </a:r>
            <a:endParaRPr dirty="0"/>
          </a:p>
        </p:txBody>
      </p:sp>
      <p:sp>
        <p:nvSpPr>
          <p:cNvPr id="161" name="Architettura basata su due componenti: Learning subsystem e Extraction subsystem…"/>
          <p:cNvSpPr txBox="1">
            <a:spLocks noGrp="1"/>
          </p:cNvSpPr>
          <p:nvPr>
            <p:ph type="body" idx="1"/>
          </p:nvPr>
        </p:nvSpPr>
        <p:spPr>
          <a:xfrm>
            <a:off x="7260219" y="2127496"/>
            <a:ext cx="703423" cy="434865"/>
          </a:xfrm>
          <a:prstGeom prst="rect">
            <a:avLst/>
          </a:prstGeom>
        </p:spPr>
        <p:txBody>
          <a:bodyPr anchor="t">
            <a:normAutofit lnSpcReduction="10000"/>
          </a:bodyPr>
          <a:lstStyle/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html</a:t>
            </a:r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CC2E6893-F09A-4781-92D8-1CD10861A6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312617"/>
              </p:ext>
            </p:extLst>
          </p:nvPr>
        </p:nvGraphicFramePr>
        <p:xfrm>
          <a:off x="6670073" y="1599341"/>
          <a:ext cx="5556729" cy="327746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52243">
                  <a:extLst>
                    <a:ext uri="{9D8B030D-6E8A-4147-A177-3AD203B41FA5}">
                      <a16:colId xmlns:a16="http://schemas.microsoft.com/office/drawing/2014/main" val="187538526"/>
                    </a:ext>
                  </a:extLst>
                </a:gridCol>
                <a:gridCol w="1852243">
                  <a:extLst>
                    <a:ext uri="{9D8B030D-6E8A-4147-A177-3AD203B41FA5}">
                      <a16:colId xmlns:a16="http://schemas.microsoft.com/office/drawing/2014/main" val="4258626801"/>
                    </a:ext>
                  </a:extLst>
                </a:gridCol>
                <a:gridCol w="1852243">
                  <a:extLst>
                    <a:ext uri="{9D8B030D-6E8A-4147-A177-3AD203B41FA5}">
                      <a16:colId xmlns:a16="http://schemas.microsoft.com/office/drawing/2014/main" val="2499515665"/>
                    </a:ext>
                  </a:extLst>
                </a:gridCol>
              </a:tblGrid>
              <a:tr h="442796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Tag,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count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584225"/>
                  </a:ext>
                </a:extLst>
              </a:tr>
              <a:tr h="566933"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022535"/>
                  </a:ext>
                </a:extLst>
              </a:tr>
              <a:tr h="566933"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2055699"/>
                  </a:ext>
                </a:extLst>
              </a:tr>
              <a:tr h="566933"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341225"/>
                  </a:ext>
                </a:extLst>
              </a:tr>
              <a:tr h="566933"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429991"/>
                  </a:ext>
                </a:extLst>
              </a:tr>
              <a:tr h="566933"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727681"/>
                  </a:ext>
                </a:extLst>
              </a:tr>
            </a:tbl>
          </a:graphicData>
        </a:graphic>
      </p:graphicFrame>
      <p:sp>
        <p:nvSpPr>
          <p:cNvPr id="11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853F14BF-2063-4BC4-A81E-21A63906501B}"/>
              </a:ext>
            </a:extLst>
          </p:cNvPr>
          <p:cNvSpPr txBox="1">
            <a:spLocks/>
          </p:cNvSpPr>
          <p:nvPr/>
        </p:nvSpPr>
        <p:spPr>
          <a:xfrm>
            <a:off x="1127002" y="6371459"/>
            <a:ext cx="3478695" cy="24192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70000" lnSpcReduction="2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None/>
              <a:defRPr sz="4000">
                <a:solidFill>
                  <a:srgbClr val="0000FF"/>
                </a:solidFill>
              </a:defRPr>
            </a:pPr>
            <a:r>
              <a:rPr lang="it-IT" sz="4000" dirty="0">
                <a:solidFill>
                  <a:schemeClr val="tx1"/>
                </a:solidFill>
              </a:rPr>
              <a:t>&lt;</a:t>
            </a:r>
            <a:r>
              <a:rPr lang="it-IT" sz="4000" dirty="0">
                <a:solidFill>
                  <a:srgbClr val="00B050"/>
                </a:solidFill>
              </a:rPr>
              <a:t>html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</a:t>
            </a:r>
            <a:r>
              <a:rPr lang="it-IT" sz="4000" dirty="0">
                <a:solidFill>
                  <a:srgbClr val="00B050"/>
                </a:solidFill>
              </a:rPr>
              <a:t>body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</a:t>
            </a:r>
            <a:r>
              <a:rPr lang="it-IT" sz="4000" dirty="0">
                <a:solidFill>
                  <a:srgbClr val="00B050"/>
                </a:solidFill>
              </a:rPr>
              <a:t>p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r>
              <a:rPr lang="en-US" sz="4000" dirty="0">
                <a:solidFill>
                  <a:schemeClr val="tx1"/>
                </a:solidFill>
              </a:rPr>
              <a:t>Another page with a paragraph tag</a:t>
            </a:r>
            <a:r>
              <a:rPr lang="it-IT" sz="4000" dirty="0">
                <a:solidFill>
                  <a:schemeClr val="tx1"/>
                </a:solidFill>
              </a:rPr>
              <a:t>&lt;/</a:t>
            </a:r>
            <a:r>
              <a:rPr lang="it-IT" sz="4000" dirty="0">
                <a:solidFill>
                  <a:srgbClr val="00B050"/>
                </a:solidFill>
              </a:rPr>
              <a:t>p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&lt;/</a:t>
            </a:r>
            <a:r>
              <a:rPr lang="it-IT" sz="4000" dirty="0">
                <a:solidFill>
                  <a:srgbClr val="00B050"/>
                </a:solidFill>
              </a:rPr>
              <a:t>body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&lt;/</a:t>
            </a:r>
            <a:r>
              <a:rPr lang="it-IT" sz="4000" dirty="0">
                <a:solidFill>
                  <a:srgbClr val="00B050"/>
                </a:solidFill>
              </a:rPr>
              <a:t>html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endParaRPr lang="it-IT" sz="4000" dirty="0">
              <a:solidFill>
                <a:srgbClr val="0000FF"/>
              </a:solidFill>
            </a:endParaRPr>
          </a:p>
        </p:txBody>
      </p:sp>
      <p:graphicFrame>
        <p:nvGraphicFramePr>
          <p:cNvPr id="13" name="Tabella 12">
            <a:extLst>
              <a:ext uri="{FF2B5EF4-FFF2-40B4-BE49-F238E27FC236}">
                <a16:creationId xmlns:a16="http://schemas.microsoft.com/office/drawing/2014/main" id="{2D88199D-47C2-4C07-B2A3-1D637B5532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60336"/>
              </p:ext>
            </p:extLst>
          </p:nvPr>
        </p:nvGraphicFramePr>
        <p:xfrm>
          <a:off x="6670073" y="5338695"/>
          <a:ext cx="5556729" cy="391325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52243">
                  <a:extLst>
                    <a:ext uri="{9D8B030D-6E8A-4147-A177-3AD203B41FA5}">
                      <a16:colId xmlns:a16="http://schemas.microsoft.com/office/drawing/2014/main" val="187538526"/>
                    </a:ext>
                  </a:extLst>
                </a:gridCol>
                <a:gridCol w="1852243">
                  <a:extLst>
                    <a:ext uri="{9D8B030D-6E8A-4147-A177-3AD203B41FA5}">
                      <a16:colId xmlns:a16="http://schemas.microsoft.com/office/drawing/2014/main" val="4258626801"/>
                    </a:ext>
                  </a:extLst>
                </a:gridCol>
                <a:gridCol w="1852243">
                  <a:extLst>
                    <a:ext uri="{9D8B030D-6E8A-4147-A177-3AD203B41FA5}">
                      <a16:colId xmlns:a16="http://schemas.microsoft.com/office/drawing/2014/main" val="2499515665"/>
                    </a:ext>
                  </a:extLst>
                </a:gridCol>
              </a:tblGrid>
              <a:tr h="450727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Tag,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count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584225"/>
                  </a:ext>
                </a:extLst>
              </a:tr>
              <a:tr h="577088"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022535"/>
                  </a:ext>
                </a:extLst>
              </a:tr>
              <a:tr h="577088"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2055699"/>
                  </a:ext>
                </a:extLst>
              </a:tr>
              <a:tr h="577088"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341225"/>
                  </a:ext>
                </a:extLst>
              </a:tr>
              <a:tr h="577088"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429991"/>
                  </a:ext>
                </a:extLst>
              </a:tr>
              <a:tr h="577088"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727681"/>
                  </a:ext>
                </a:extLst>
              </a:tr>
              <a:tr h="577088"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331289"/>
                  </a:ext>
                </a:extLst>
              </a:tr>
            </a:tbl>
          </a:graphicData>
        </a:graphic>
      </p:graphicFrame>
      <p:sp>
        <p:nvSpPr>
          <p:cNvPr id="15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48ADCD49-5EA8-4282-93A6-3887AA7834CB}"/>
              </a:ext>
            </a:extLst>
          </p:cNvPr>
          <p:cNvSpPr txBox="1">
            <a:spLocks/>
          </p:cNvSpPr>
          <p:nvPr/>
        </p:nvSpPr>
        <p:spPr>
          <a:xfrm>
            <a:off x="1218852" y="1883036"/>
            <a:ext cx="4419033" cy="4384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70000" lnSpcReduction="2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4000" dirty="0">
                <a:solidFill>
                  <a:schemeClr val="tx1"/>
                </a:solidFill>
              </a:rPr>
              <a:t>&lt;</a:t>
            </a:r>
            <a:r>
              <a:rPr lang="it-IT" sz="4000" dirty="0">
                <a:solidFill>
                  <a:srgbClr val="00B050"/>
                </a:solidFill>
              </a:rPr>
              <a:t>html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</a:t>
            </a:r>
            <a:r>
              <a:rPr lang="it-IT" sz="4000" dirty="0">
                <a:solidFill>
                  <a:srgbClr val="00B050"/>
                </a:solidFill>
              </a:rPr>
              <a:t>body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</a:t>
            </a:r>
            <a:r>
              <a:rPr lang="it-IT" sz="4000" dirty="0" err="1">
                <a:solidFill>
                  <a:srgbClr val="00B050"/>
                </a:solidFill>
              </a:rPr>
              <a:t>ul</a:t>
            </a:r>
            <a:r>
              <a:rPr lang="it-IT" sz="4000" dirty="0">
                <a:solidFill>
                  <a:schemeClr val="tx1"/>
                </a:solidFill>
              </a:rPr>
              <a:t> </a:t>
            </a:r>
            <a:r>
              <a:rPr lang="it-IT" sz="4000" dirty="0">
                <a:solidFill>
                  <a:schemeClr val="accent1"/>
                </a:solidFill>
              </a:rPr>
              <a:t>class</a:t>
            </a:r>
            <a:r>
              <a:rPr lang="it-IT" sz="4000" dirty="0">
                <a:solidFill>
                  <a:schemeClr val="tx1"/>
                </a:solidFill>
              </a:rPr>
              <a:t>="list1"&gt;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    &lt;</a:t>
            </a:r>
            <a:r>
              <a:rPr lang="it-IT" sz="4000" dirty="0">
                <a:solidFill>
                  <a:srgbClr val="00B050"/>
                </a:solidFill>
              </a:rPr>
              <a:t>li</a:t>
            </a:r>
            <a:r>
              <a:rPr lang="it-IT" sz="4000" dirty="0">
                <a:solidFill>
                  <a:schemeClr val="tx1"/>
                </a:solidFill>
              </a:rPr>
              <a:t>&gt;A&lt;/</a:t>
            </a:r>
            <a:r>
              <a:rPr lang="it-IT" sz="4000" dirty="0">
                <a:solidFill>
                  <a:srgbClr val="00B050"/>
                </a:solidFill>
              </a:rPr>
              <a:t>li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    &lt;</a:t>
            </a:r>
            <a:r>
              <a:rPr lang="it-IT" sz="4000" dirty="0">
                <a:solidFill>
                  <a:srgbClr val="00B050"/>
                </a:solidFill>
              </a:rPr>
              <a:t>li</a:t>
            </a:r>
            <a:r>
              <a:rPr lang="it-IT" sz="4000" dirty="0">
                <a:solidFill>
                  <a:schemeClr val="tx1"/>
                </a:solidFill>
              </a:rPr>
              <a:t>&gt;B&lt;/</a:t>
            </a:r>
            <a:r>
              <a:rPr lang="it-IT" sz="4000" dirty="0">
                <a:solidFill>
                  <a:srgbClr val="00B050"/>
                </a:solidFill>
              </a:rPr>
              <a:t>li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&lt;/</a:t>
            </a:r>
            <a:r>
              <a:rPr lang="it-IT" sz="4000" dirty="0" err="1">
                <a:solidFill>
                  <a:srgbClr val="00B050"/>
                </a:solidFill>
              </a:rPr>
              <a:t>ul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</a:t>
            </a:r>
            <a:r>
              <a:rPr lang="it-IT" sz="4000" dirty="0" err="1">
                <a:solidFill>
                  <a:srgbClr val="00B050"/>
                </a:solidFill>
              </a:rPr>
              <a:t>ul</a:t>
            </a:r>
            <a:r>
              <a:rPr lang="it-IT" sz="4000" dirty="0">
                <a:solidFill>
                  <a:schemeClr val="tx1"/>
                </a:solidFill>
              </a:rPr>
              <a:t> </a:t>
            </a:r>
            <a:r>
              <a:rPr lang="it-IT" sz="4000" dirty="0">
                <a:solidFill>
                  <a:schemeClr val="accent1"/>
                </a:solidFill>
              </a:rPr>
              <a:t>class</a:t>
            </a:r>
            <a:r>
              <a:rPr lang="it-IT" sz="4000" dirty="0">
                <a:solidFill>
                  <a:schemeClr val="tx1"/>
                </a:solidFill>
              </a:rPr>
              <a:t>="list2"&gt;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    &lt;</a:t>
            </a:r>
            <a:r>
              <a:rPr lang="it-IT" sz="4000" dirty="0">
                <a:solidFill>
                  <a:srgbClr val="00B050"/>
                </a:solidFill>
              </a:rPr>
              <a:t>li</a:t>
            </a:r>
            <a:r>
              <a:rPr lang="it-IT" sz="4000" dirty="0">
                <a:solidFill>
                  <a:schemeClr val="tx1"/>
                </a:solidFill>
              </a:rPr>
              <a:t>&gt;Y&lt;/</a:t>
            </a:r>
            <a:r>
              <a:rPr lang="it-IT" sz="4000" dirty="0">
                <a:solidFill>
                  <a:srgbClr val="00B050"/>
                </a:solidFill>
              </a:rPr>
              <a:t>li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    &lt;</a:t>
            </a:r>
            <a:r>
              <a:rPr lang="it-IT" sz="4000" dirty="0">
                <a:solidFill>
                  <a:srgbClr val="00B050"/>
                </a:solidFill>
              </a:rPr>
              <a:t>li</a:t>
            </a:r>
            <a:r>
              <a:rPr lang="it-IT" sz="4000" dirty="0">
                <a:solidFill>
                  <a:schemeClr val="tx1"/>
                </a:solidFill>
              </a:rPr>
              <a:t>&gt;Z&lt;/</a:t>
            </a:r>
            <a:r>
              <a:rPr lang="it-IT" sz="4000" dirty="0">
                <a:solidFill>
                  <a:srgbClr val="00B050"/>
                </a:solidFill>
              </a:rPr>
              <a:t>li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&lt;/</a:t>
            </a:r>
            <a:r>
              <a:rPr lang="it-IT" sz="4000" dirty="0" err="1">
                <a:solidFill>
                  <a:srgbClr val="00B050"/>
                </a:solidFill>
              </a:rPr>
              <a:t>ul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&lt;/</a:t>
            </a:r>
            <a:r>
              <a:rPr lang="it-IT" sz="4000" dirty="0">
                <a:solidFill>
                  <a:srgbClr val="00B050"/>
                </a:solidFill>
              </a:rPr>
              <a:t>body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br>
              <a:rPr lang="it-IT" sz="4000" dirty="0">
                <a:solidFill>
                  <a:schemeClr val="tx1"/>
                </a:solidFill>
              </a:rPr>
            </a:br>
            <a:r>
              <a:rPr lang="it-IT" sz="4000" dirty="0">
                <a:solidFill>
                  <a:schemeClr val="tx1"/>
                </a:solidFill>
              </a:rPr>
              <a:t>&lt;/</a:t>
            </a:r>
            <a:r>
              <a:rPr lang="it-IT" sz="4000" dirty="0">
                <a:solidFill>
                  <a:srgbClr val="00B050"/>
                </a:solidFill>
              </a:rPr>
              <a:t>html</a:t>
            </a:r>
            <a:r>
              <a:rPr lang="it-IT" sz="4000" dirty="0">
                <a:solidFill>
                  <a:schemeClr val="tx1"/>
                </a:solidFill>
              </a:rPr>
              <a:t>&gt;</a:t>
            </a:r>
            <a:endParaRPr lang="it-IT" sz="4000" dirty="0">
              <a:solidFill>
                <a:srgbClr val="0000FF"/>
              </a:solidFill>
            </a:endParaRPr>
          </a:p>
        </p:txBody>
      </p:sp>
      <p:sp>
        <p:nvSpPr>
          <p:cNvPr id="18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3F9BD929-CF61-4438-8C76-D84142EFD58C}"/>
              </a:ext>
            </a:extLst>
          </p:cNvPr>
          <p:cNvSpPr txBox="1">
            <a:spLocks/>
          </p:cNvSpPr>
          <p:nvPr/>
        </p:nvSpPr>
        <p:spPr>
          <a:xfrm>
            <a:off x="7260219" y="2622891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19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3B5AF9F2-7B62-499E-A2E7-AD619CD8D342}"/>
              </a:ext>
            </a:extLst>
          </p:cNvPr>
          <p:cNvSpPr txBox="1">
            <a:spLocks/>
          </p:cNvSpPr>
          <p:nvPr/>
        </p:nvSpPr>
        <p:spPr>
          <a:xfrm>
            <a:off x="7159632" y="3220079"/>
            <a:ext cx="1048539" cy="420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 err="1">
                <a:solidFill>
                  <a:schemeClr val="tx1"/>
                </a:solidFill>
              </a:rPr>
              <a:t>ul</a:t>
            </a:r>
            <a:r>
              <a:rPr lang="it-IT" sz="2400" dirty="0">
                <a:solidFill>
                  <a:schemeClr val="tx1"/>
                </a:solidFill>
              </a:rPr>
              <a:t>, list 1</a:t>
            </a:r>
          </a:p>
        </p:txBody>
      </p:sp>
      <p:sp>
        <p:nvSpPr>
          <p:cNvPr id="20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A07FB179-F786-4CBB-B9CF-B2E83A5B8B3D}"/>
              </a:ext>
            </a:extLst>
          </p:cNvPr>
          <p:cNvSpPr txBox="1">
            <a:spLocks/>
          </p:cNvSpPr>
          <p:nvPr/>
        </p:nvSpPr>
        <p:spPr>
          <a:xfrm>
            <a:off x="7504748" y="3803342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li</a:t>
            </a:r>
          </a:p>
        </p:txBody>
      </p:sp>
      <p:sp>
        <p:nvSpPr>
          <p:cNvPr id="21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BE68F65B-4BA7-4D1E-93EF-1D28A37744B3}"/>
              </a:ext>
            </a:extLst>
          </p:cNvPr>
          <p:cNvSpPr txBox="1">
            <a:spLocks/>
          </p:cNvSpPr>
          <p:nvPr/>
        </p:nvSpPr>
        <p:spPr>
          <a:xfrm>
            <a:off x="7159632" y="4391507"/>
            <a:ext cx="1007764" cy="545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850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 err="1">
                <a:solidFill>
                  <a:schemeClr val="tx1"/>
                </a:solidFill>
              </a:rPr>
              <a:t>ul</a:t>
            </a:r>
            <a:r>
              <a:rPr lang="it-IT" sz="2400" dirty="0">
                <a:solidFill>
                  <a:schemeClr val="tx1"/>
                </a:solidFill>
              </a:rPr>
              <a:t>, list 2</a:t>
            </a:r>
          </a:p>
        </p:txBody>
      </p:sp>
      <p:sp>
        <p:nvSpPr>
          <p:cNvPr id="23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1E2D7AD3-7264-48F0-907B-E12B9B0D2DA8}"/>
              </a:ext>
            </a:extLst>
          </p:cNvPr>
          <p:cNvSpPr txBox="1">
            <a:spLocks/>
          </p:cNvSpPr>
          <p:nvPr/>
        </p:nvSpPr>
        <p:spPr>
          <a:xfrm>
            <a:off x="9391798" y="2127496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4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C0A349AF-EB4D-4554-82FC-0BD225DC4869}"/>
              </a:ext>
            </a:extLst>
          </p:cNvPr>
          <p:cNvSpPr txBox="1">
            <a:spLocks/>
          </p:cNvSpPr>
          <p:nvPr/>
        </p:nvSpPr>
        <p:spPr>
          <a:xfrm>
            <a:off x="11180340" y="2127496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5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E6335B63-AEF9-4131-8278-A56F3E8FC4E2}"/>
              </a:ext>
            </a:extLst>
          </p:cNvPr>
          <p:cNvSpPr txBox="1">
            <a:spLocks/>
          </p:cNvSpPr>
          <p:nvPr/>
        </p:nvSpPr>
        <p:spPr>
          <a:xfrm>
            <a:off x="9391797" y="2702406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6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5647B324-57E6-4250-88F8-F14046032EEC}"/>
              </a:ext>
            </a:extLst>
          </p:cNvPr>
          <p:cNvSpPr txBox="1">
            <a:spLocks/>
          </p:cNvSpPr>
          <p:nvPr/>
        </p:nvSpPr>
        <p:spPr>
          <a:xfrm>
            <a:off x="11180340" y="2675555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7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866B4F7C-20CC-46E0-83FC-9FB4B989C9B7}"/>
              </a:ext>
            </a:extLst>
          </p:cNvPr>
          <p:cNvSpPr txBox="1">
            <a:spLocks/>
          </p:cNvSpPr>
          <p:nvPr/>
        </p:nvSpPr>
        <p:spPr>
          <a:xfrm>
            <a:off x="11180340" y="3206154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8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A1573740-956F-44E8-A567-E502DC368E66}"/>
              </a:ext>
            </a:extLst>
          </p:cNvPr>
          <p:cNvSpPr txBox="1">
            <a:spLocks/>
          </p:cNvSpPr>
          <p:nvPr/>
        </p:nvSpPr>
        <p:spPr>
          <a:xfrm>
            <a:off x="11180340" y="4391507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9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D31A693F-AAEF-4271-A129-D7C9CC5210B7}"/>
              </a:ext>
            </a:extLst>
          </p:cNvPr>
          <p:cNvSpPr txBox="1">
            <a:spLocks/>
          </p:cNvSpPr>
          <p:nvPr/>
        </p:nvSpPr>
        <p:spPr>
          <a:xfrm>
            <a:off x="9391797" y="3214694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0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C380B087-20CD-4882-85F8-846FC57477B5}"/>
              </a:ext>
            </a:extLst>
          </p:cNvPr>
          <p:cNvSpPr txBox="1">
            <a:spLocks/>
          </p:cNvSpPr>
          <p:nvPr/>
        </p:nvSpPr>
        <p:spPr>
          <a:xfrm>
            <a:off x="9391797" y="3796370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1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8E09BCAB-8A57-4DA3-98D6-130BE0CD046F}"/>
              </a:ext>
            </a:extLst>
          </p:cNvPr>
          <p:cNvSpPr txBox="1">
            <a:spLocks/>
          </p:cNvSpPr>
          <p:nvPr/>
        </p:nvSpPr>
        <p:spPr>
          <a:xfrm>
            <a:off x="9391797" y="4390952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2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95E052ED-CFD4-4B3F-92C9-615AF9F1AD23}"/>
              </a:ext>
            </a:extLst>
          </p:cNvPr>
          <p:cNvSpPr txBox="1">
            <a:spLocks/>
          </p:cNvSpPr>
          <p:nvPr/>
        </p:nvSpPr>
        <p:spPr>
          <a:xfrm>
            <a:off x="11180340" y="3803342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25A60EC8-62A1-46D5-93A3-F094F4F85EC7}"/>
              </a:ext>
            </a:extLst>
          </p:cNvPr>
          <p:cNvSpPr txBox="1">
            <a:spLocks/>
          </p:cNvSpPr>
          <p:nvPr/>
        </p:nvSpPr>
        <p:spPr>
          <a:xfrm>
            <a:off x="11172799" y="3796370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BEA60D3B-BA13-450C-883F-9DDC03A28230}"/>
              </a:ext>
            </a:extLst>
          </p:cNvPr>
          <p:cNvSpPr txBox="1">
            <a:spLocks/>
          </p:cNvSpPr>
          <p:nvPr/>
        </p:nvSpPr>
        <p:spPr>
          <a:xfrm>
            <a:off x="11187881" y="3769770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F323BED3-BF78-40C0-9069-CC7BE5555157}"/>
              </a:ext>
            </a:extLst>
          </p:cNvPr>
          <p:cNvSpPr txBox="1">
            <a:spLocks/>
          </p:cNvSpPr>
          <p:nvPr/>
        </p:nvSpPr>
        <p:spPr>
          <a:xfrm>
            <a:off x="11168178" y="3789398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6" name="Freccia a sinistra 45">
            <a:extLst>
              <a:ext uri="{FF2B5EF4-FFF2-40B4-BE49-F238E27FC236}">
                <a16:creationId xmlns:a16="http://schemas.microsoft.com/office/drawing/2014/main" id="{2577F247-82A2-4C35-9352-577A30D5F68E}"/>
              </a:ext>
            </a:extLst>
          </p:cNvPr>
          <p:cNvSpPr/>
          <p:nvPr/>
        </p:nvSpPr>
        <p:spPr>
          <a:xfrm>
            <a:off x="4584395" y="1844430"/>
            <a:ext cx="1371600" cy="434865"/>
          </a:xfrm>
          <a:prstGeom prst="lef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51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5B3FB400-3110-49D6-BF80-380803EC5AC2}"/>
              </a:ext>
            </a:extLst>
          </p:cNvPr>
          <p:cNvSpPr txBox="1">
            <a:spLocks/>
          </p:cNvSpPr>
          <p:nvPr/>
        </p:nvSpPr>
        <p:spPr>
          <a:xfrm>
            <a:off x="7260219" y="5825634"/>
            <a:ext cx="1007764" cy="545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html</a:t>
            </a:r>
          </a:p>
        </p:txBody>
      </p:sp>
      <p:sp>
        <p:nvSpPr>
          <p:cNvPr id="52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07E24BDE-EADF-436B-968A-45932731B823}"/>
              </a:ext>
            </a:extLst>
          </p:cNvPr>
          <p:cNvSpPr txBox="1">
            <a:spLocks/>
          </p:cNvSpPr>
          <p:nvPr/>
        </p:nvSpPr>
        <p:spPr>
          <a:xfrm>
            <a:off x="9300171" y="5866777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2C7DAD45-C6CB-4E93-8477-A3EAEDE7D17D}"/>
              </a:ext>
            </a:extLst>
          </p:cNvPr>
          <p:cNvSpPr txBox="1">
            <a:spLocks/>
          </p:cNvSpPr>
          <p:nvPr/>
        </p:nvSpPr>
        <p:spPr>
          <a:xfrm>
            <a:off x="11120639" y="5866778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4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C6175E79-743C-4F1D-AD60-7566DDB0E2A5}"/>
              </a:ext>
            </a:extLst>
          </p:cNvPr>
          <p:cNvSpPr txBox="1">
            <a:spLocks/>
          </p:cNvSpPr>
          <p:nvPr/>
        </p:nvSpPr>
        <p:spPr>
          <a:xfrm>
            <a:off x="11120639" y="6485573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5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1689905F-F678-450E-A167-F6A279985368}"/>
              </a:ext>
            </a:extLst>
          </p:cNvPr>
          <p:cNvSpPr txBox="1">
            <a:spLocks/>
          </p:cNvSpPr>
          <p:nvPr/>
        </p:nvSpPr>
        <p:spPr>
          <a:xfrm>
            <a:off x="11110617" y="7032533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6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B317D364-2624-44B7-A472-55150805AFAB}"/>
              </a:ext>
            </a:extLst>
          </p:cNvPr>
          <p:cNvSpPr txBox="1">
            <a:spLocks/>
          </p:cNvSpPr>
          <p:nvPr/>
        </p:nvSpPr>
        <p:spPr>
          <a:xfrm>
            <a:off x="11100595" y="7626104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7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DC7830F6-05CE-412C-9044-8EA209977D14}"/>
              </a:ext>
            </a:extLst>
          </p:cNvPr>
          <p:cNvSpPr txBox="1">
            <a:spLocks/>
          </p:cNvSpPr>
          <p:nvPr/>
        </p:nvSpPr>
        <p:spPr>
          <a:xfrm>
            <a:off x="11109623" y="8169930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8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544F2E9B-EC64-4D2E-8F15-0D30BE122880}"/>
              </a:ext>
            </a:extLst>
          </p:cNvPr>
          <p:cNvSpPr txBox="1">
            <a:spLocks/>
          </p:cNvSpPr>
          <p:nvPr/>
        </p:nvSpPr>
        <p:spPr>
          <a:xfrm>
            <a:off x="9300170" y="6485573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9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DF311174-7143-4E1B-88BA-6C42382574A7}"/>
              </a:ext>
            </a:extLst>
          </p:cNvPr>
          <p:cNvSpPr txBox="1">
            <a:spLocks/>
          </p:cNvSpPr>
          <p:nvPr/>
        </p:nvSpPr>
        <p:spPr>
          <a:xfrm>
            <a:off x="9300170" y="7057859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0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82F6173D-3BDD-403E-BA3A-145F67E36618}"/>
              </a:ext>
            </a:extLst>
          </p:cNvPr>
          <p:cNvSpPr txBox="1">
            <a:spLocks/>
          </p:cNvSpPr>
          <p:nvPr/>
        </p:nvSpPr>
        <p:spPr>
          <a:xfrm>
            <a:off x="9301366" y="7584543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61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B7C0E055-F197-44DC-9F46-5E975CB65512}"/>
              </a:ext>
            </a:extLst>
          </p:cNvPr>
          <p:cNvSpPr txBox="1">
            <a:spLocks/>
          </p:cNvSpPr>
          <p:nvPr/>
        </p:nvSpPr>
        <p:spPr>
          <a:xfrm>
            <a:off x="9270841" y="8194347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2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A50E8B9D-3317-44F2-B88E-7AF60D14CA53}"/>
              </a:ext>
            </a:extLst>
          </p:cNvPr>
          <p:cNvSpPr txBox="1">
            <a:spLocks/>
          </p:cNvSpPr>
          <p:nvPr/>
        </p:nvSpPr>
        <p:spPr>
          <a:xfrm>
            <a:off x="7260218" y="6423533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63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964113AB-A08E-4586-B833-4990B6573F16}"/>
              </a:ext>
            </a:extLst>
          </p:cNvPr>
          <p:cNvSpPr txBox="1">
            <a:spLocks/>
          </p:cNvSpPr>
          <p:nvPr/>
        </p:nvSpPr>
        <p:spPr>
          <a:xfrm>
            <a:off x="7190151" y="7057715"/>
            <a:ext cx="1002645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850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 err="1">
                <a:solidFill>
                  <a:schemeClr val="tx1"/>
                </a:solidFill>
              </a:rPr>
              <a:t>ul</a:t>
            </a:r>
            <a:r>
              <a:rPr lang="it-IT" sz="2400" dirty="0">
                <a:solidFill>
                  <a:schemeClr val="tx1"/>
                </a:solidFill>
              </a:rPr>
              <a:t>, list 1</a:t>
            </a:r>
          </a:p>
        </p:txBody>
      </p:sp>
      <p:sp>
        <p:nvSpPr>
          <p:cNvPr id="64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2D09B3D9-0D0F-4C5E-AF57-32861DD25B53}"/>
              </a:ext>
            </a:extLst>
          </p:cNvPr>
          <p:cNvSpPr txBox="1">
            <a:spLocks/>
          </p:cNvSpPr>
          <p:nvPr/>
        </p:nvSpPr>
        <p:spPr>
          <a:xfrm>
            <a:off x="7481705" y="7627805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li</a:t>
            </a:r>
          </a:p>
        </p:txBody>
      </p:sp>
      <p:sp>
        <p:nvSpPr>
          <p:cNvPr id="65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C5FF0742-C504-4673-BCC8-45534EC2336C}"/>
              </a:ext>
            </a:extLst>
          </p:cNvPr>
          <p:cNvSpPr txBox="1">
            <a:spLocks/>
          </p:cNvSpPr>
          <p:nvPr/>
        </p:nvSpPr>
        <p:spPr>
          <a:xfrm>
            <a:off x="7190151" y="8142553"/>
            <a:ext cx="1002645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850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 err="1">
                <a:solidFill>
                  <a:schemeClr val="tx1"/>
                </a:solidFill>
              </a:rPr>
              <a:t>ul</a:t>
            </a:r>
            <a:r>
              <a:rPr lang="it-IT" sz="2400" dirty="0">
                <a:solidFill>
                  <a:schemeClr val="tx1"/>
                </a:solidFill>
              </a:rPr>
              <a:t>, list 2</a:t>
            </a:r>
          </a:p>
        </p:txBody>
      </p:sp>
      <p:sp>
        <p:nvSpPr>
          <p:cNvPr id="67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9D0710BD-3A69-4FCE-A0C9-43E0D93A36CA}"/>
              </a:ext>
            </a:extLst>
          </p:cNvPr>
          <p:cNvSpPr txBox="1">
            <a:spLocks/>
          </p:cNvSpPr>
          <p:nvPr/>
        </p:nvSpPr>
        <p:spPr>
          <a:xfrm>
            <a:off x="7489373" y="8732286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p</a:t>
            </a:r>
          </a:p>
        </p:txBody>
      </p:sp>
      <p:sp>
        <p:nvSpPr>
          <p:cNvPr id="68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EC366BAA-8145-4FC4-B70E-F413E591C111}"/>
              </a:ext>
            </a:extLst>
          </p:cNvPr>
          <p:cNvSpPr txBox="1">
            <a:spLocks/>
          </p:cNvSpPr>
          <p:nvPr/>
        </p:nvSpPr>
        <p:spPr>
          <a:xfrm>
            <a:off x="9270841" y="8723148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9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75021F92-E65E-42D6-B2F7-12230B1817CC}"/>
              </a:ext>
            </a:extLst>
          </p:cNvPr>
          <p:cNvSpPr txBox="1">
            <a:spLocks/>
          </p:cNvSpPr>
          <p:nvPr/>
        </p:nvSpPr>
        <p:spPr>
          <a:xfrm>
            <a:off x="11120639" y="8732286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138AB9F0-A982-4764-A3B9-9C1BFD743145}"/>
              </a:ext>
            </a:extLst>
          </p:cNvPr>
          <p:cNvSpPr txBox="1">
            <a:spLocks/>
          </p:cNvSpPr>
          <p:nvPr/>
        </p:nvSpPr>
        <p:spPr>
          <a:xfrm>
            <a:off x="11109622" y="5870168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1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9C80C652-D6CF-4451-A940-666CE68D999E}"/>
              </a:ext>
            </a:extLst>
          </p:cNvPr>
          <p:cNvSpPr txBox="1">
            <a:spLocks/>
          </p:cNvSpPr>
          <p:nvPr/>
        </p:nvSpPr>
        <p:spPr>
          <a:xfrm>
            <a:off x="11100594" y="6479710"/>
            <a:ext cx="703423" cy="434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sz="2400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146413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375E-6 4.21875E-6 L -0.00048 0.03108 " pathEditMode="relative" rAng="0" ptsTypes="AA">
                                      <p:cBhvr>
                                        <p:cTn id="2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" y="1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8 0.03109 L -3.4375E-6 0.06429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" y="15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2813E-6 0.06429 L -3.4375E-6 0.10612 " pathEditMode="relative" rAng="0" ptsTypes="AA">
                                      <p:cBhvr>
                                        <p:cTn id="5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" y="20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9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2" dur="500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375E-6 0.10612 L -3.4375E-6 0.14046 " pathEditMode="relative" rAng="0" ptsTypes="AA">
                                      <p:cBhvr>
                                        <p:cTn id="6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09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375E-6 0.14046 L -3.4375E-6 0.20833 " pathEditMode="relative" rAng="0" ptsTypes="AA">
                                      <p:cBhvr>
                                        <p:cTn id="8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5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8" dur="500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42" presetClass="path" presetSubtype="0" accel="50000" decel="5000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375E-6 0.20833 L 0.00061 0.24821 " pathEditMode="relative" rAng="0" ptsTypes="AA">
                                      <p:cBhvr>
                                        <p:cTn id="9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" y="1986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1" dur="50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1 0.24821 L 0.00122 0.28206 " pathEditMode="relative" rAng="0" ptsTypes="AA">
                                      <p:cBhvr>
                                        <p:cTn id="10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" y="1660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2" presetClass="path" presetSubtype="0" accel="50000" decel="5000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2 0.28206 L 0.00293 0.46224 " pathEditMode="relative" rAng="0" ptsTypes="AA">
                                      <p:cBhvr>
                                        <p:cTn id="15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" y="90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5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42" presetClass="path" presetSubtype="0" accel="50000" decel="50000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93 0.46224 L 0.00244 0.4943 " pathEditMode="relative" rAng="0" ptsTypes="AA">
                                      <p:cBhvr>
                                        <p:cTn id="17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" y="1595"/>
                                    </p:animMotion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42" presetClass="path" presetSubtype="0" accel="50000" decel="50000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44 0.4943 L 0.00293 0.53418 " pathEditMode="relative" rAng="0" ptsTypes="AA">
                                      <p:cBhvr>
                                        <p:cTn id="19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" y="1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 uiExpand="1" build="p"/>
      <p:bldP spid="18" grpId="0" uiExpand="1" build="p"/>
      <p:bldP spid="19" grpId="0" uiExpand="1" build="p"/>
      <p:bldP spid="20" grpId="0" uiExpand="1" build="p"/>
      <p:bldP spid="21" grpId="0" uiExpand="1" build="p"/>
      <p:bldP spid="23" grpId="0" uiExpand="1" build="p"/>
      <p:bldP spid="24" grpId="0" uiExpand="1" build="p"/>
      <p:bldP spid="25" grpId="0" uiExpand="1" build="p"/>
      <p:bldP spid="26" grpId="0" uiExpand="1" build="p"/>
      <p:bldP spid="27" grpId="0" uiExpand="1" build="p"/>
      <p:bldP spid="28" grpId="0" uiExpand="1" build="p"/>
      <p:bldP spid="29" grpId="0" uiExpand="1" build="p"/>
      <p:bldP spid="30" grpId="0" uiExpand="1" build="p"/>
      <p:bldP spid="31" grpId="0" uiExpand="1" build="p"/>
      <p:bldP spid="32" grpId="0" uiExpand="1" build="p"/>
      <p:bldP spid="32" grpId="1" uiExpand="1" build="allAtOnce" animBg="1"/>
      <p:bldP spid="33" grpId="0" uiExpand="1" build="p"/>
      <p:bldP spid="33" grpId="1" build="allAtOnce" animBg="1"/>
      <p:bldP spid="34" grpId="0" uiExpand="1" build="p"/>
      <p:bldP spid="34" grpId="1" uiExpand="1" build="allAtOnce" animBg="1"/>
      <p:bldP spid="35" grpId="0" uiExpand="1" build="p"/>
      <p:bldP spid="46" grpId="0" animBg="1"/>
      <p:bldP spid="46" grpId="1" animBg="1"/>
      <p:bldP spid="46" grpId="2" animBg="1"/>
      <p:bldP spid="46" grpId="3" animBg="1"/>
      <p:bldP spid="46" grpId="4" animBg="1"/>
      <p:bldP spid="46" grpId="5" animBg="1"/>
      <p:bldP spid="46" grpId="6" animBg="1"/>
      <p:bldP spid="46" grpId="7" animBg="1"/>
      <p:bldP spid="46" grpId="9" animBg="1"/>
      <p:bldP spid="46" grpId="10" animBg="1"/>
      <p:bldP spid="46" grpId="11" animBg="1"/>
      <p:bldP spid="51" grpId="0" uiExpand="1" build="p"/>
      <p:bldP spid="52" grpId="0" uiExpand="1" build="p"/>
      <p:bldP spid="53" grpId="0" uiExpand="1" build="p"/>
      <p:bldP spid="53" grpId="1" build="allAtOnce" animBg="1"/>
      <p:bldP spid="54" grpId="0" uiExpand="1" build="p"/>
      <p:bldP spid="54" grpId="1" build="allAtOnce" animBg="1"/>
      <p:bldP spid="55" grpId="0" uiExpand="1" build="p"/>
      <p:bldP spid="56" grpId="0" uiExpand="1" build="p"/>
      <p:bldP spid="57" grpId="0" uiExpand="1" build="p"/>
      <p:bldP spid="58" grpId="0" uiExpand="1" build="p"/>
      <p:bldP spid="59" grpId="0" uiExpand="1" build="p"/>
      <p:bldP spid="60" grpId="0" uiExpand="1" build="p"/>
      <p:bldP spid="61" grpId="0" uiExpand="1" build="p"/>
      <p:bldP spid="62" grpId="0" uiExpand="1" build="p"/>
      <p:bldP spid="63" grpId="0" uiExpand="1" build="p"/>
      <p:bldP spid="64" grpId="0" uiExpand="1" build="p"/>
      <p:bldP spid="65" grpId="0" uiExpand="1" build="p"/>
      <p:bldP spid="67" grpId="0" uiExpand="1" build="p"/>
      <p:bldP spid="68" grpId="0" uiExpand="1" build="p"/>
      <p:bldP spid="69" grpId="0" uiExpand="1" build="p"/>
      <p:bldP spid="70" grpId="0" uiExpand="1" build="p"/>
      <p:bldP spid="71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Tag </a:t>
            </a:r>
            <a:r>
              <a:rPr lang="it-IT" dirty="0" err="1"/>
              <a:t>count</a:t>
            </a:r>
            <a:endParaRPr dirty="0"/>
          </a:p>
        </p:txBody>
      </p:sp>
      <p:sp>
        <p:nvSpPr>
          <p:cNvPr id="161" name="Architettura basata su due componenti: Learning subsystem e Extraction subsystem…"/>
          <p:cNvSpPr txBox="1">
            <a:spLocks noGrp="1"/>
          </p:cNvSpPr>
          <p:nvPr>
            <p:ph type="body" idx="1"/>
          </p:nvPr>
        </p:nvSpPr>
        <p:spPr>
          <a:xfrm>
            <a:off x="1080920" y="1691363"/>
            <a:ext cx="10842959" cy="139165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0" indent="0" algn="ctr">
              <a:buNone/>
              <a:defRPr sz="4000">
                <a:solidFill>
                  <a:srgbClr val="0000FF"/>
                </a:solidFill>
              </a:defRPr>
            </a:pPr>
            <a:r>
              <a:rPr lang="it-IT" sz="3400" dirty="0"/>
              <a:t>Vettore tabella 1 ha lunghezza 5 ed è composto: </a:t>
            </a:r>
            <a:br>
              <a:rPr lang="it-IT" sz="3400" dirty="0"/>
            </a:br>
            <a:r>
              <a:rPr lang="it-IT" sz="3400" dirty="0"/>
              <a:t>v1 = &lt;1, 1, 1, 4, 1&gt;</a:t>
            </a:r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6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CA04C516-40E5-45C7-9865-2F2013C40796}"/>
              </a:ext>
            </a:extLst>
          </p:cNvPr>
          <p:cNvSpPr txBox="1">
            <a:spLocks/>
          </p:cNvSpPr>
          <p:nvPr/>
        </p:nvSpPr>
        <p:spPr>
          <a:xfrm>
            <a:off x="824079" y="2849723"/>
            <a:ext cx="11099800" cy="1155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algn="ctr" hangingPunct="1">
              <a:buNone/>
              <a:defRPr sz="4000">
                <a:solidFill>
                  <a:srgbClr val="0000FF"/>
                </a:solidFill>
              </a:defRPr>
            </a:pPr>
            <a:r>
              <a:rPr lang="it-IT" sz="3400" dirty="0">
                <a:solidFill>
                  <a:srgbClr val="0000FF"/>
                </a:solidFill>
              </a:rPr>
              <a:t>Normalizzazione vettore tabella 1: </a:t>
            </a:r>
            <a:br>
              <a:rPr lang="it-IT" sz="3400" dirty="0">
                <a:solidFill>
                  <a:srgbClr val="0000FF"/>
                </a:solidFill>
              </a:rPr>
            </a:br>
            <a:r>
              <a:rPr lang="it-IT" sz="3400" dirty="0">
                <a:solidFill>
                  <a:srgbClr val="0000FF"/>
                </a:solidFill>
              </a:rPr>
              <a:t>v1 = &lt;0.125, 0.125, 0.125, 0.5, 0.125&gt;</a:t>
            </a:r>
          </a:p>
        </p:txBody>
      </p:sp>
      <p:sp>
        <p:nvSpPr>
          <p:cNvPr id="7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4FF45D49-4AF4-4200-B2E9-0756584D3C4C}"/>
              </a:ext>
            </a:extLst>
          </p:cNvPr>
          <p:cNvSpPr txBox="1">
            <a:spLocks/>
          </p:cNvSpPr>
          <p:nvPr/>
        </p:nvSpPr>
        <p:spPr>
          <a:xfrm>
            <a:off x="1080920" y="5519637"/>
            <a:ext cx="11099800" cy="1080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algn="ctr" hangingPunct="1">
              <a:buNone/>
              <a:defRPr sz="4000">
                <a:solidFill>
                  <a:srgbClr val="0000FF"/>
                </a:solidFill>
              </a:defRPr>
            </a:pPr>
            <a:r>
              <a:rPr lang="it-IT" sz="3400" dirty="0">
                <a:solidFill>
                  <a:srgbClr val="0000FF"/>
                </a:solidFill>
              </a:rPr>
              <a:t>Normalizzazione vettore tabella 2: </a:t>
            </a:r>
            <a:br>
              <a:rPr lang="it-IT" sz="3400" dirty="0">
                <a:solidFill>
                  <a:srgbClr val="0000FF"/>
                </a:solidFill>
              </a:rPr>
            </a:br>
            <a:r>
              <a:rPr lang="it-IT" sz="3400" dirty="0">
                <a:solidFill>
                  <a:srgbClr val="0000FF"/>
                </a:solidFill>
              </a:rPr>
              <a:t>v2 = &lt;0.33, 0.33, 0, 0, 0, 0.33&gt;</a:t>
            </a:r>
          </a:p>
        </p:txBody>
      </p:sp>
      <p:sp>
        <p:nvSpPr>
          <p:cNvPr id="8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706B920D-2FA5-4CFB-ABAB-AC86652C618D}"/>
              </a:ext>
            </a:extLst>
          </p:cNvPr>
          <p:cNvSpPr txBox="1">
            <a:spLocks/>
          </p:cNvSpPr>
          <p:nvPr/>
        </p:nvSpPr>
        <p:spPr>
          <a:xfrm>
            <a:off x="824079" y="4552950"/>
            <a:ext cx="11099800" cy="9666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85000" lnSpcReduction="20000"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algn="ctr" hangingPunct="1">
              <a:buFontTx/>
              <a:buNone/>
              <a:defRPr sz="4000">
                <a:solidFill>
                  <a:srgbClr val="0000FF"/>
                </a:solidFill>
              </a:defRPr>
            </a:pPr>
            <a:r>
              <a:rPr lang="it-IT" dirty="0">
                <a:solidFill>
                  <a:srgbClr val="0000FF"/>
                </a:solidFill>
              </a:rPr>
              <a:t>Vettore tabella 2 ha lunghezza 6 ed è composto: </a:t>
            </a:r>
            <a:br>
              <a:rPr lang="it-IT" dirty="0">
                <a:solidFill>
                  <a:srgbClr val="0000FF"/>
                </a:solidFill>
              </a:rPr>
            </a:br>
            <a:r>
              <a:rPr lang="it-IT" dirty="0">
                <a:solidFill>
                  <a:srgbClr val="0000FF"/>
                </a:solidFill>
              </a:rPr>
              <a:t>v2 = &lt;1,1,0,0,0,1&gt;</a:t>
            </a:r>
          </a:p>
        </p:txBody>
      </p:sp>
      <p:sp>
        <p:nvSpPr>
          <p:cNvPr id="9" name="Architettura basata su due componenti: Learning subsystem e Extraction subsystem…">
            <a:extLst>
              <a:ext uri="{FF2B5EF4-FFF2-40B4-BE49-F238E27FC236}">
                <a16:creationId xmlns:a16="http://schemas.microsoft.com/office/drawing/2014/main" id="{6DCFF7F5-A49C-48B6-B7B9-380C5EDABD42}"/>
              </a:ext>
            </a:extLst>
          </p:cNvPr>
          <p:cNvSpPr txBox="1">
            <a:spLocks/>
          </p:cNvSpPr>
          <p:nvPr/>
        </p:nvSpPr>
        <p:spPr>
          <a:xfrm>
            <a:off x="1007882" y="7001584"/>
            <a:ext cx="10976335" cy="2121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marL="0" indent="0" algn="ctr" hangingPunct="1">
              <a:buNone/>
              <a:defRPr sz="4000">
                <a:solidFill>
                  <a:srgbClr val="0000FF"/>
                </a:solidFill>
              </a:defRPr>
            </a:pPr>
            <a:r>
              <a:rPr lang="it-IT" sz="3400" dirty="0">
                <a:solidFill>
                  <a:srgbClr val="0000FF"/>
                </a:solidFill>
              </a:rPr>
              <a:t>Quando è stato processato tutti il training set i vettori che sono più corti dell’ultimo vettore sono riempiti con degli zeri per avere tutti i vettori di lunghezza uniforme:</a:t>
            </a:r>
            <a:br>
              <a:rPr lang="it-IT" sz="3400" dirty="0">
                <a:solidFill>
                  <a:srgbClr val="0000FF"/>
                </a:solidFill>
              </a:rPr>
            </a:br>
            <a:r>
              <a:rPr lang="it-IT" sz="3400" dirty="0">
                <a:solidFill>
                  <a:srgbClr val="0000FF"/>
                </a:solidFill>
              </a:rPr>
              <a:t>v1 = &lt;0.125, 0.125, 0.125, 0.5, 0.125, 0&gt;</a:t>
            </a:r>
          </a:p>
        </p:txBody>
      </p:sp>
    </p:spTree>
    <p:extLst>
      <p:ext uri="{BB962C8B-B14F-4D97-AF65-F5344CB8AC3E}">
        <p14:creationId xmlns:p14="http://schemas.microsoft.com/office/powerpoint/2010/main" val="124717297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 uiExpand="1" build="p" animBg="1"/>
      <p:bldP spid="6" grpId="0" animBg="1"/>
      <p:bldP spid="7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Architettur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Bit Set</a:t>
            </a:r>
            <a:endParaRPr dirty="0"/>
          </a:p>
        </p:txBody>
      </p:sp>
      <p:sp>
        <p:nvSpPr>
          <p:cNvPr id="147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564666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osa è Vertex"/>
          <p:cNvSpPr txBox="1">
            <a:spLocks noGrp="1"/>
          </p:cNvSpPr>
          <p:nvPr>
            <p:ph type="title"/>
          </p:nvPr>
        </p:nvSpPr>
        <p:spPr>
          <a:xfrm>
            <a:off x="2339976" y="690823"/>
            <a:ext cx="8324850" cy="1078902"/>
          </a:xfrm>
          <a:prstGeom prst="rect">
            <a:avLst/>
          </a:prstGeom>
        </p:spPr>
        <p:txBody>
          <a:bodyPr anchor="t">
            <a:normAutofit fontScale="90000"/>
          </a:bodyPr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dirty="0" err="1"/>
              <a:t>Creazione</a:t>
            </a:r>
            <a:r>
              <a:rPr dirty="0"/>
              <a:t> del </a:t>
            </a:r>
            <a:r>
              <a:rPr dirty="0" err="1"/>
              <a:t>bitset</a:t>
            </a:r>
            <a:endParaRPr dirty="0"/>
          </a:p>
        </p:txBody>
      </p:sp>
      <p:sp>
        <p:nvSpPr>
          <p:cNvPr id="144" name="Gli attributi di interesse possono soddisfare una o entrambe le seguenti proprietà: costante e obbligatorio…"/>
          <p:cNvSpPr txBox="1">
            <a:spLocks noGrp="1"/>
          </p:cNvSpPr>
          <p:nvPr>
            <p:ph type="body" idx="1"/>
          </p:nvPr>
        </p:nvSpPr>
        <p:spPr>
          <a:xfrm>
            <a:off x="1681162" y="1962151"/>
            <a:ext cx="10225087" cy="7100626"/>
          </a:xfrm>
          <a:prstGeom prst="rect">
            <a:avLst/>
          </a:prstGeom>
        </p:spPr>
        <p:txBody>
          <a:bodyPr anchor="t">
            <a:normAutofit fontScale="92500"/>
          </a:bodyPr>
          <a:lstStyle/>
          <a:p>
            <a:pPr>
              <a:spcBef>
                <a:spcPts val="1500"/>
              </a:spcBef>
              <a:defRPr sz="4000">
                <a:solidFill>
                  <a:srgbClr val="0000FF"/>
                </a:solidFill>
              </a:defRPr>
            </a:pPr>
            <a:r>
              <a:rPr lang="it-IT" dirty="0"/>
              <a:t>Idea: Pagine simili dovrebbero avere </a:t>
            </a:r>
            <a:r>
              <a:rPr lang="it-IT" dirty="0" err="1"/>
              <a:t>bitset</a:t>
            </a:r>
            <a:r>
              <a:rPr lang="it-IT" dirty="0"/>
              <a:t> simili e pagine differenti dovrebbero avere </a:t>
            </a:r>
            <a:r>
              <a:rPr lang="it-IT" dirty="0" err="1"/>
              <a:t>bitset</a:t>
            </a:r>
            <a:r>
              <a:rPr lang="it-IT" dirty="0"/>
              <a:t> differenti</a:t>
            </a:r>
          </a:p>
          <a:p>
            <a:pPr>
              <a:spcBef>
                <a:spcPts val="1500"/>
              </a:spcBef>
              <a:defRPr sz="4000">
                <a:solidFill>
                  <a:srgbClr val="0000FF"/>
                </a:solidFill>
              </a:defRPr>
            </a:pPr>
            <a:r>
              <a:rPr dirty="0" err="1"/>
              <a:t>Inizializziamo</a:t>
            </a:r>
            <a:r>
              <a:rPr dirty="0"/>
              <a:t> un </a:t>
            </a:r>
            <a:r>
              <a:rPr dirty="0" err="1"/>
              <a:t>bitset</a:t>
            </a:r>
            <a:r>
              <a:rPr dirty="0"/>
              <a:t> di </a:t>
            </a:r>
            <a:r>
              <a:rPr dirty="0" err="1"/>
              <a:t>zeri</a:t>
            </a:r>
            <a:endParaRPr dirty="0"/>
          </a:p>
          <a:p>
            <a:pPr>
              <a:spcBef>
                <a:spcPts val="1500"/>
              </a:spcBef>
              <a:defRPr sz="4000">
                <a:solidFill>
                  <a:srgbClr val="0000FF"/>
                </a:solidFill>
              </a:defRPr>
            </a:pPr>
            <a:r>
              <a:rPr dirty="0"/>
              <a:t>Per </a:t>
            </a:r>
            <a:r>
              <a:rPr dirty="0" err="1"/>
              <a:t>ciascuna</a:t>
            </a:r>
            <a:r>
              <a:rPr dirty="0"/>
              <a:t> </a:t>
            </a:r>
            <a:r>
              <a:rPr dirty="0" err="1"/>
              <a:t>pagina</a:t>
            </a:r>
            <a:r>
              <a:rPr dirty="0"/>
              <a:t> HTML </a:t>
            </a:r>
            <a:r>
              <a:rPr dirty="0" err="1"/>
              <a:t>elimino</a:t>
            </a:r>
            <a:r>
              <a:rPr dirty="0"/>
              <a:t> </a:t>
            </a:r>
            <a:r>
              <a:rPr dirty="0" err="1"/>
              <a:t>tutto</a:t>
            </a:r>
            <a:r>
              <a:rPr dirty="0"/>
              <a:t> </a:t>
            </a:r>
            <a:r>
              <a:rPr dirty="0" err="1"/>
              <a:t>ciò</a:t>
            </a:r>
            <a:r>
              <a:rPr dirty="0"/>
              <a:t> </a:t>
            </a:r>
            <a:r>
              <a:rPr dirty="0" err="1"/>
              <a:t>che</a:t>
            </a:r>
            <a:r>
              <a:rPr dirty="0"/>
              <a:t> non è un tag</a:t>
            </a:r>
          </a:p>
          <a:p>
            <a:pPr>
              <a:spcBef>
                <a:spcPts val="1500"/>
              </a:spcBef>
              <a:defRPr sz="4000">
                <a:solidFill>
                  <a:srgbClr val="0000FF"/>
                </a:solidFill>
              </a:defRPr>
            </a:pPr>
            <a:r>
              <a:rPr dirty="0" err="1"/>
              <a:t>Scorro</a:t>
            </a:r>
            <a:r>
              <a:rPr dirty="0"/>
              <a:t> una </a:t>
            </a:r>
            <a:r>
              <a:rPr dirty="0" err="1"/>
              <a:t>finestra</a:t>
            </a:r>
            <a:r>
              <a:rPr dirty="0"/>
              <a:t> </a:t>
            </a:r>
            <a:r>
              <a:rPr dirty="0" err="1"/>
              <a:t>sulla</a:t>
            </a:r>
            <a:r>
              <a:rPr dirty="0"/>
              <a:t> </a:t>
            </a:r>
            <a:r>
              <a:rPr dirty="0" err="1"/>
              <a:t>sequenza</a:t>
            </a:r>
            <a:r>
              <a:rPr dirty="0"/>
              <a:t> di tag </a:t>
            </a:r>
            <a:r>
              <a:rPr dirty="0" err="1"/>
              <a:t>ottenuti</a:t>
            </a:r>
            <a:endParaRPr dirty="0"/>
          </a:p>
          <a:p>
            <a:pPr>
              <a:spcBef>
                <a:spcPts val="1500"/>
              </a:spcBef>
              <a:defRPr sz="4000">
                <a:solidFill>
                  <a:srgbClr val="0000FF"/>
                </a:solidFill>
              </a:defRPr>
            </a:pPr>
            <a:r>
              <a:rPr dirty="0" err="1"/>
              <a:t>Applichiamo</a:t>
            </a:r>
            <a:r>
              <a:rPr dirty="0"/>
              <a:t> una </a:t>
            </a:r>
            <a:r>
              <a:rPr dirty="0" err="1"/>
              <a:t>funzione</a:t>
            </a:r>
            <a:r>
              <a:rPr dirty="0"/>
              <a:t> hash </a:t>
            </a:r>
            <a:r>
              <a:rPr i="1" dirty="0"/>
              <a:t>h</a:t>
            </a:r>
            <a:r>
              <a:rPr dirty="0"/>
              <a:t> ad </a:t>
            </a:r>
            <a:r>
              <a:rPr dirty="0" err="1"/>
              <a:t>ogni</a:t>
            </a:r>
            <a:r>
              <a:rPr dirty="0"/>
              <a:t> </a:t>
            </a:r>
            <a:r>
              <a:rPr dirty="0" err="1"/>
              <a:t>finestra</a:t>
            </a:r>
            <a:r>
              <a:rPr dirty="0"/>
              <a:t> </a:t>
            </a:r>
            <a:r>
              <a:rPr i="1" dirty="0"/>
              <a:t>f</a:t>
            </a:r>
          </a:p>
          <a:p>
            <a:pPr>
              <a:spcBef>
                <a:spcPts val="1500"/>
              </a:spcBef>
              <a:defRPr sz="4000">
                <a:solidFill>
                  <a:srgbClr val="0000FF"/>
                </a:solidFill>
              </a:defRPr>
            </a:pPr>
            <a:r>
              <a:rPr dirty="0"/>
              <a:t>Sia </a:t>
            </a:r>
            <a:r>
              <a:rPr i="1" dirty="0"/>
              <a:t>n</a:t>
            </a:r>
            <a:r>
              <a:rPr dirty="0"/>
              <a:t> </a:t>
            </a:r>
            <a:r>
              <a:rPr dirty="0" err="1"/>
              <a:t>il</a:t>
            </a:r>
            <a:r>
              <a:rPr dirty="0"/>
              <a:t> </a:t>
            </a:r>
            <a:r>
              <a:rPr dirty="0" err="1"/>
              <a:t>risultato</a:t>
            </a:r>
            <a:r>
              <a:rPr dirty="0"/>
              <a:t> </a:t>
            </a:r>
            <a:r>
              <a:rPr dirty="0" err="1"/>
              <a:t>dell’applicazione</a:t>
            </a:r>
            <a:r>
              <a:rPr dirty="0"/>
              <a:t> di h </a:t>
            </a:r>
            <a:r>
              <a:rPr dirty="0" err="1"/>
              <a:t>su</a:t>
            </a:r>
            <a:r>
              <a:rPr dirty="0"/>
              <a:t> </a:t>
            </a:r>
            <a:r>
              <a:rPr i="1" dirty="0"/>
              <a:t>f</a:t>
            </a:r>
          </a:p>
          <a:p>
            <a:pPr>
              <a:spcBef>
                <a:spcPts val="1500"/>
              </a:spcBef>
              <a:defRPr sz="4000">
                <a:solidFill>
                  <a:srgbClr val="0000FF"/>
                </a:solidFill>
              </a:defRPr>
            </a:pPr>
            <a:r>
              <a:rPr dirty="0" err="1"/>
              <a:t>Aggiorniamo</a:t>
            </a:r>
            <a:r>
              <a:rPr dirty="0"/>
              <a:t> </a:t>
            </a:r>
            <a:r>
              <a:rPr dirty="0" err="1"/>
              <a:t>il</a:t>
            </a:r>
            <a:r>
              <a:rPr dirty="0"/>
              <a:t> </a:t>
            </a:r>
            <a:r>
              <a:rPr dirty="0" err="1"/>
              <a:t>bitset</a:t>
            </a:r>
            <a:r>
              <a:rPr dirty="0"/>
              <a:t> </a:t>
            </a:r>
            <a:r>
              <a:rPr dirty="0" err="1"/>
              <a:t>mettendo</a:t>
            </a:r>
            <a:r>
              <a:rPr dirty="0"/>
              <a:t> ad 1 </a:t>
            </a:r>
            <a:r>
              <a:rPr dirty="0" err="1"/>
              <a:t>il</a:t>
            </a:r>
            <a:r>
              <a:rPr dirty="0"/>
              <a:t> bit in </a:t>
            </a:r>
            <a:r>
              <a:rPr dirty="0" err="1"/>
              <a:t>posizione</a:t>
            </a:r>
            <a:r>
              <a:rPr dirty="0"/>
              <a:t> </a:t>
            </a:r>
            <a:r>
              <a:rPr i="1" dirty="0"/>
              <a:t>n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CF612D8-CF9E-4DB5-AE4B-04B66551D71A}"/>
              </a:ext>
            </a:extLst>
          </p:cNvPr>
          <p:cNvSpPr txBox="1"/>
          <p:nvPr/>
        </p:nvSpPr>
        <p:spPr>
          <a:xfrm>
            <a:off x="-143905" y="1402965"/>
            <a:ext cx="12889396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720" dirty="0">
                <a:solidFill>
                  <a:srgbClr val="FF0000"/>
                </a:solidFill>
              </a:rPr>
              <a:t>Finestra: scorrimento di tag html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0E93072-791F-4CB8-B2EE-2556629EE1FE}"/>
              </a:ext>
            </a:extLst>
          </p:cNvPr>
          <p:cNvSpPr txBox="1"/>
          <p:nvPr/>
        </p:nvSpPr>
        <p:spPr>
          <a:xfrm>
            <a:off x="243320" y="3003787"/>
            <a:ext cx="12486182" cy="2061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93" dirty="0">
                <a:latin typeface="Lucida Console" charset="0"/>
              </a:rPr>
              <a:t>&lt;HTML&gt;&lt;h1&gt;</a:t>
            </a:r>
            <a:r>
              <a:rPr lang="en-US" sz="1493" dirty="0">
                <a:latin typeface="Lucida Console" charset="0"/>
              </a:rPr>
              <a:t>&lt;/h1&gt;</a:t>
            </a:r>
            <a:r>
              <a:rPr lang="it-IT" sz="1493" dirty="0">
                <a:latin typeface="Lucida Console" charset="0"/>
              </a:rPr>
              <a:t>&lt;div&gt;&lt;</a:t>
            </a:r>
            <a:r>
              <a:rPr lang="it-IT" sz="1493" dirty="0" err="1">
                <a:latin typeface="Lucida Console" charset="0"/>
              </a:rPr>
              <a:t>section</a:t>
            </a:r>
            <a:r>
              <a:rPr lang="it-IT" sz="1493" dirty="0">
                <a:latin typeface="Lucida Console" charset="0"/>
              </a:rPr>
              <a:t>&gt;&lt;</a:t>
            </a:r>
            <a:r>
              <a:rPr lang="it-IT" sz="1493" dirty="0" err="1">
                <a:latin typeface="Lucida Console" charset="0"/>
              </a:rPr>
              <a:t>ul</a:t>
            </a:r>
            <a:r>
              <a:rPr lang="it-IT" sz="1493" dirty="0">
                <a:latin typeface="Lucida Console" charset="0"/>
              </a:rPr>
              <a:t>&gt;&lt;li&gt;&lt;/li&gt;&lt;li&gt;&lt;/li&gt;&lt;li&gt;&lt;/li&gt;&lt;li&gt;&lt;/li&gt;&lt;/</a:t>
            </a:r>
            <a:r>
              <a:rPr lang="it-IT" sz="1493" dirty="0" err="1">
                <a:latin typeface="Lucida Console" charset="0"/>
              </a:rPr>
              <a:t>ul</a:t>
            </a:r>
            <a:r>
              <a:rPr lang="it-IT" sz="1493" dirty="0">
                <a:latin typeface="Lucida Console" charset="0"/>
              </a:rPr>
              <a:t>&gt;&lt;/div&gt;&lt;div&gt;&lt;p&gt;&lt;/p&gt;&lt;p&gt;&lt;/p&gt;&lt;p&gt;&lt;/p&gt;</a:t>
            </a:r>
          </a:p>
          <a:p>
            <a:endParaRPr lang="it-IT" sz="1493" dirty="0">
              <a:latin typeface="Lucida Console" charset="0"/>
            </a:endParaRPr>
          </a:p>
          <a:p>
            <a:endParaRPr lang="it-IT" sz="1493" dirty="0">
              <a:latin typeface="Lucida Console" charset="0"/>
            </a:endParaRPr>
          </a:p>
          <a:p>
            <a:r>
              <a:rPr lang="it-IT" sz="1493" dirty="0">
                <a:latin typeface="Lucida Console" charset="0"/>
              </a:rPr>
              <a:t>         </a:t>
            </a:r>
          </a:p>
          <a:p>
            <a:endParaRPr lang="it-IT" sz="1493" dirty="0">
              <a:latin typeface="Lucida Console" charset="0"/>
            </a:endParaRPr>
          </a:p>
          <a:p>
            <a:pPr algn="l"/>
            <a:r>
              <a:rPr lang="it-IT" sz="1493" dirty="0">
                <a:latin typeface="Lucida Console" charset="0"/>
              </a:rPr>
              <a:t>&lt;p&gt;&lt;/p&gt;&lt;/div&gt;&lt;/HTML&gt;</a:t>
            </a:r>
          </a:p>
          <a:p>
            <a:endParaRPr lang="it-IT" sz="384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09B340C-33CF-46EE-8ED3-393C027E7A76}"/>
              </a:ext>
            </a:extLst>
          </p:cNvPr>
          <p:cNvSpPr txBox="1"/>
          <p:nvPr/>
        </p:nvSpPr>
        <p:spPr>
          <a:xfrm>
            <a:off x="1248339" y="3623669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28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9728D53-E763-4384-8D64-6D62F667E812}"/>
              </a:ext>
            </a:extLst>
          </p:cNvPr>
          <p:cNvSpPr txBox="1"/>
          <p:nvPr/>
        </p:nvSpPr>
        <p:spPr>
          <a:xfrm>
            <a:off x="1922910" y="3610437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11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6336FF7-C4FA-4991-84D6-CA208AAB2BBB}"/>
              </a:ext>
            </a:extLst>
          </p:cNvPr>
          <p:cNvSpPr txBox="1"/>
          <p:nvPr/>
        </p:nvSpPr>
        <p:spPr>
          <a:xfrm>
            <a:off x="2595625" y="3633301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15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CBA13D4-A660-45BE-B044-ADB5BD92FC1F}"/>
              </a:ext>
            </a:extLst>
          </p:cNvPr>
          <p:cNvSpPr txBox="1"/>
          <p:nvPr/>
        </p:nvSpPr>
        <p:spPr>
          <a:xfrm>
            <a:off x="3155957" y="3610437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32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AB785AD-E215-4C82-B108-AFA02747F3C7}"/>
              </a:ext>
            </a:extLst>
          </p:cNvPr>
          <p:cNvSpPr txBox="1"/>
          <p:nvPr/>
        </p:nvSpPr>
        <p:spPr>
          <a:xfrm>
            <a:off x="3729258" y="3610436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2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93CDAF3-0C15-4A8F-8D4D-A4829C77B06C}"/>
              </a:ext>
            </a:extLst>
          </p:cNvPr>
          <p:cNvSpPr txBox="1"/>
          <p:nvPr/>
        </p:nvSpPr>
        <p:spPr>
          <a:xfrm>
            <a:off x="4384381" y="3598553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41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9E56FD3-34D1-4BE7-BAF7-8E7D5CF6FFCC}"/>
              </a:ext>
            </a:extLst>
          </p:cNvPr>
          <p:cNvSpPr txBox="1"/>
          <p:nvPr/>
        </p:nvSpPr>
        <p:spPr>
          <a:xfrm>
            <a:off x="4909021" y="3598553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24</a:t>
            </a:r>
          </a:p>
        </p:txBody>
      </p:sp>
      <p:sp>
        <p:nvSpPr>
          <p:cNvPr id="15" name="Parentesi graffa aperta 14">
            <a:extLst>
              <a:ext uri="{FF2B5EF4-FFF2-40B4-BE49-F238E27FC236}">
                <a16:creationId xmlns:a16="http://schemas.microsoft.com/office/drawing/2014/main" id="{F0F1B0FB-52B5-47EF-BD33-6C876A2870B9}"/>
              </a:ext>
            </a:extLst>
          </p:cNvPr>
          <p:cNvSpPr/>
          <p:nvPr/>
        </p:nvSpPr>
        <p:spPr>
          <a:xfrm rot="16200000">
            <a:off x="1369581" y="2527843"/>
            <a:ext cx="267207" cy="189798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384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A682D8A-0E4F-44DF-9AAD-22FD342A037A}"/>
              </a:ext>
            </a:extLst>
          </p:cNvPr>
          <p:cNvSpPr txBox="1"/>
          <p:nvPr/>
        </p:nvSpPr>
        <p:spPr>
          <a:xfrm>
            <a:off x="5318797" y="3598553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39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A7190C7-3EC0-42BC-9E5A-9FFFF3B681AC}"/>
              </a:ext>
            </a:extLst>
          </p:cNvPr>
          <p:cNvSpPr txBox="1"/>
          <p:nvPr/>
        </p:nvSpPr>
        <p:spPr>
          <a:xfrm>
            <a:off x="5923785" y="3586670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24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DC960F6-1C7C-4ACE-8786-4488FE73F4E1}"/>
              </a:ext>
            </a:extLst>
          </p:cNvPr>
          <p:cNvSpPr txBox="1"/>
          <p:nvPr/>
        </p:nvSpPr>
        <p:spPr>
          <a:xfrm>
            <a:off x="6362489" y="3586670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39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EA92D79-2B15-427B-B1C5-49F077EB46D1}"/>
              </a:ext>
            </a:extLst>
          </p:cNvPr>
          <p:cNvSpPr txBox="1"/>
          <p:nvPr/>
        </p:nvSpPr>
        <p:spPr>
          <a:xfrm>
            <a:off x="381718" y="5501522"/>
            <a:ext cx="12486182" cy="2750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93" dirty="0">
                <a:latin typeface="Lucida Console" charset="0"/>
              </a:rPr>
              <a:t>&lt;HTML&gt;&lt;h1&gt;</a:t>
            </a:r>
            <a:r>
              <a:rPr lang="en-US" sz="1493" dirty="0">
                <a:latin typeface="Lucida Console" charset="0"/>
              </a:rPr>
              <a:t>&lt;/h1&gt;</a:t>
            </a:r>
            <a:r>
              <a:rPr lang="it-IT" sz="1493" dirty="0">
                <a:latin typeface="Lucida Console" charset="0"/>
              </a:rPr>
              <a:t>&lt;div&gt;&lt;</a:t>
            </a:r>
            <a:r>
              <a:rPr lang="it-IT" sz="1493" dirty="0" err="1">
                <a:latin typeface="Lucida Console" charset="0"/>
              </a:rPr>
              <a:t>section</a:t>
            </a:r>
            <a:r>
              <a:rPr lang="it-IT" sz="1493" dirty="0">
                <a:latin typeface="Lucida Console" charset="0"/>
              </a:rPr>
              <a:t>&gt;&lt;</a:t>
            </a:r>
            <a:r>
              <a:rPr lang="it-IT" sz="1493" dirty="0" err="1">
                <a:latin typeface="Lucida Console" charset="0"/>
              </a:rPr>
              <a:t>ul</a:t>
            </a:r>
            <a:r>
              <a:rPr lang="it-IT" sz="1493" dirty="0">
                <a:latin typeface="Lucida Console" charset="0"/>
              </a:rPr>
              <a:t>&gt;&lt;li&gt;&lt;/li&gt;&lt;li&gt;&lt;/li&gt;&lt;li&gt;&lt;/li&gt;&lt;li&gt;&lt;/li&gt;&lt;li&gt;&lt;/li&gt;&lt;li&gt;&lt;/li&gt;&lt;/</a:t>
            </a:r>
            <a:r>
              <a:rPr lang="it-IT" sz="1493" dirty="0" err="1">
                <a:latin typeface="Lucida Console" charset="0"/>
              </a:rPr>
              <a:t>ul</a:t>
            </a:r>
            <a:r>
              <a:rPr lang="it-IT" sz="1493" dirty="0">
                <a:latin typeface="Lucida Console" charset="0"/>
              </a:rPr>
              <a:t>&gt;&lt;/div&gt;&lt;div&gt;&lt;p&gt;  </a:t>
            </a:r>
          </a:p>
          <a:p>
            <a:endParaRPr lang="it-IT" sz="1493" dirty="0">
              <a:latin typeface="Lucida Console" charset="0"/>
            </a:endParaRPr>
          </a:p>
          <a:p>
            <a:endParaRPr lang="it-IT" sz="1493" dirty="0">
              <a:latin typeface="Lucida Console" charset="0"/>
            </a:endParaRPr>
          </a:p>
          <a:p>
            <a:endParaRPr lang="it-IT" sz="1493" dirty="0">
              <a:latin typeface="Lucida Console" charset="0"/>
            </a:endParaRPr>
          </a:p>
          <a:p>
            <a:endParaRPr lang="it-IT" sz="1493" dirty="0">
              <a:latin typeface="Lucida Console" charset="0"/>
            </a:endParaRPr>
          </a:p>
          <a:p>
            <a:endParaRPr lang="it-IT" sz="1493" dirty="0">
              <a:latin typeface="Lucida Console" charset="0"/>
            </a:endParaRPr>
          </a:p>
          <a:p>
            <a:endParaRPr lang="it-IT" sz="1493" dirty="0">
              <a:latin typeface="Lucida Console" charset="0"/>
            </a:endParaRPr>
          </a:p>
          <a:p>
            <a:endParaRPr lang="it-IT" sz="1493" dirty="0">
              <a:latin typeface="Lucida Console" charset="0"/>
            </a:endParaRPr>
          </a:p>
          <a:p>
            <a:pPr algn="l"/>
            <a:r>
              <a:rPr lang="it-IT" sz="1493" dirty="0">
                <a:latin typeface="Lucida Console" charset="0"/>
              </a:rPr>
              <a:t>&lt;/p&gt;&lt;p&gt;&lt;/p&gt;&lt;p&gt;&lt;/p&gt;&lt;p&gt;&lt;/p&gt;&lt;/div&gt;&lt;/HTML&gt;</a:t>
            </a:r>
          </a:p>
          <a:p>
            <a:endParaRPr lang="it-IT" sz="3840" dirty="0"/>
          </a:p>
        </p:txBody>
      </p:sp>
      <p:sp>
        <p:nvSpPr>
          <p:cNvPr id="21" name="Parentesi graffa aperta 20">
            <a:extLst>
              <a:ext uri="{FF2B5EF4-FFF2-40B4-BE49-F238E27FC236}">
                <a16:creationId xmlns:a16="http://schemas.microsoft.com/office/drawing/2014/main" id="{8D5B92C9-5DB6-498F-9ACE-622A80CE2BF3}"/>
              </a:ext>
            </a:extLst>
          </p:cNvPr>
          <p:cNvSpPr/>
          <p:nvPr/>
        </p:nvSpPr>
        <p:spPr>
          <a:xfrm rot="16200000">
            <a:off x="1377056" y="4977853"/>
            <a:ext cx="267207" cy="189798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sz="3840"/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BBD650C-163D-44E0-AE82-03CB406CC09B}"/>
              </a:ext>
            </a:extLst>
          </p:cNvPr>
          <p:cNvSpPr txBox="1"/>
          <p:nvPr/>
        </p:nvSpPr>
        <p:spPr>
          <a:xfrm>
            <a:off x="1248339" y="6072308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28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7E3F17F-7672-4915-976C-AF9719C8E9E4}"/>
              </a:ext>
            </a:extLst>
          </p:cNvPr>
          <p:cNvSpPr txBox="1"/>
          <p:nvPr/>
        </p:nvSpPr>
        <p:spPr>
          <a:xfrm>
            <a:off x="1922910" y="6059076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11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9353701F-7200-4A13-8440-4933978D0CE6}"/>
              </a:ext>
            </a:extLst>
          </p:cNvPr>
          <p:cNvSpPr txBox="1"/>
          <p:nvPr/>
        </p:nvSpPr>
        <p:spPr>
          <a:xfrm>
            <a:off x="2595625" y="6081940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15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B9CF13A-8070-4F4D-A673-6F6D2C921193}"/>
              </a:ext>
            </a:extLst>
          </p:cNvPr>
          <p:cNvSpPr txBox="1"/>
          <p:nvPr/>
        </p:nvSpPr>
        <p:spPr>
          <a:xfrm>
            <a:off x="3155957" y="6059076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32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3F15935C-D8DA-438C-B989-218F39780AB1}"/>
              </a:ext>
            </a:extLst>
          </p:cNvPr>
          <p:cNvSpPr txBox="1"/>
          <p:nvPr/>
        </p:nvSpPr>
        <p:spPr>
          <a:xfrm>
            <a:off x="3729258" y="6059075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2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29D989C3-A0B8-4A1E-939D-2E0D4C1F333C}"/>
              </a:ext>
            </a:extLst>
          </p:cNvPr>
          <p:cNvSpPr txBox="1"/>
          <p:nvPr/>
        </p:nvSpPr>
        <p:spPr>
          <a:xfrm>
            <a:off x="4384381" y="6047192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41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28B8B9F4-F923-4075-A53A-A17A71CE74FD}"/>
              </a:ext>
            </a:extLst>
          </p:cNvPr>
          <p:cNvSpPr txBox="1"/>
          <p:nvPr/>
        </p:nvSpPr>
        <p:spPr>
          <a:xfrm>
            <a:off x="4909021" y="6047192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24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F6E1A4B6-3467-4313-840D-E84C429D4D12}"/>
              </a:ext>
            </a:extLst>
          </p:cNvPr>
          <p:cNvSpPr txBox="1"/>
          <p:nvPr/>
        </p:nvSpPr>
        <p:spPr>
          <a:xfrm>
            <a:off x="5310119" y="6041207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39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0AB814B-86CB-4902-A580-11C78CCD160C}"/>
              </a:ext>
            </a:extLst>
          </p:cNvPr>
          <p:cNvSpPr txBox="1"/>
          <p:nvPr/>
        </p:nvSpPr>
        <p:spPr>
          <a:xfrm>
            <a:off x="5958301" y="6041701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24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6516DAF2-228B-4637-8CA1-659E9900E591}"/>
              </a:ext>
            </a:extLst>
          </p:cNvPr>
          <p:cNvSpPr txBox="1"/>
          <p:nvPr/>
        </p:nvSpPr>
        <p:spPr>
          <a:xfrm>
            <a:off x="6381065" y="6041207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39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79632D78-91A4-4C9A-AEA4-E6E952DD4D53}"/>
              </a:ext>
            </a:extLst>
          </p:cNvPr>
          <p:cNvSpPr txBox="1"/>
          <p:nvPr/>
        </p:nvSpPr>
        <p:spPr>
          <a:xfrm>
            <a:off x="7025921" y="6041207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24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EDB8BB6F-FFDC-420B-85B5-CAF29160390D}"/>
              </a:ext>
            </a:extLst>
          </p:cNvPr>
          <p:cNvSpPr txBox="1"/>
          <p:nvPr/>
        </p:nvSpPr>
        <p:spPr>
          <a:xfrm>
            <a:off x="7462958" y="6041207"/>
            <a:ext cx="524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39</a:t>
            </a:r>
          </a:p>
        </p:txBody>
      </p:sp>
    </p:spTree>
    <p:extLst>
      <p:ext uri="{BB962C8B-B14F-4D97-AF65-F5344CB8AC3E}">
        <p14:creationId xmlns:p14="http://schemas.microsoft.com/office/powerpoint/2010/main" val="287835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81481E-6 L 0.04922 -0.00023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1" y="-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0.04921 -0.00023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1" y="-2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922 -0.00023 L 0.10261 -0.00092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9" y="-4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921 -0.00023 L 0.1026 -0.00093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9" y="-4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261 -0.00092 L 0.14297 0.00024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4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26 -0.00093 L 0.14296 0.00023 " pathEditMode="relative" rAng="0" ptsTypes="AA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4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297 0.00024 L 0.18334 0.00139 " pathEditMode="relative" rAng="0" ptsTypes="AA">
                                      <p:cBhvr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46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296 0.00023 L 0.18333 0.00139 " pathEditMode="relative" rAng="0" ptsTypes="AA">
                                      <p:cBhvr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4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334 0.00139 L 0.23698 0.00024 " pathEditMode="relative" rAng="0" ptsTypes="AA"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82" y="-69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333 0.00139 L 0.23698 0.00023 " pathEditMode="relative" rAng="0" ptsTypes="AA">
                                      <p:cBhvr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82" y="-69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698 0.00024 L 0.27735 0.00024 " pathEditMode="relative" rAng="0" ptsTypes="AA">
                                      <p:cBhvr>
                                        <p:cTn id="8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0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698 0.00023 L 0.27734 0.00023 " pathEditMode="relative" rAng="0" ptsTypes="AA">
                                      <p:cBhvr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0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735 0.00024 L 0.31264 -0.00092 " pathEditMode="relative" rAng="0" ptsTypes="AA">
                                      <p:cBhvr>
                                        <p:cTn id="9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8" y="-69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42" presetClass="path" presetSubtype="0" accel="50000" decel="5000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734 0.00023 L 0.31263 -0.00093 " pathEditMode="relative" rAng="0" ptsTypes="AA">
                                      <p:cBhvr>
                                        <p:cTn id="9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8" y="-69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path" presetSubtype="0" accel="50000" decel="5000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264 -0.00092 L 0.35951 -0.00092 " pathEditMode="relative" rAng="0" ptsTypes="AA">
                                      <p:cBhvr>
                                        <p:cTn id="10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4" y="0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42" presetClass="path" presetSubtype="0" accel="50000" decel="5000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263 -0.00093 L 0.3595 -0.00093 " pathEditMode="relative" rAng="0" ptsTypes="AA">
                                      <p:cBhvr>
                                        <p:cTn id="10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4" y="0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path" presetSubtype="0" accel="50000" decel="5000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951 -0.00092 L 0.39193 -0.00185 " pathEditMode="relative" rAng="0" ptsTypes="AA">
                                      <p:cBhvr>
                                        <p:cTn id="1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-46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42" presetClass="path" presetSubtype="0" accel="50000" decel="5000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95 -0.00093 L 0.39192 -0.00185 " pathEditMode="relative" rAng="0" ptsTypes="AA">
                                      <p:cBhvr>
                                        <p:cTn id="1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-46"/>
                                    </p:animMotion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2" presetClass="path" presetSubtype="0" accel="50000" decel="5000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9192 -0.00185 L 0.44362 -0.00162 " pathEditMode="relative" rAng="0" ptsTypes="AA">
                                      <p:cBhvr>
                                        <p:cTn id="1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0"/>
                                    </p:animMotion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42" presetClass="path" presetSubtype="0" accel="50000" decel="5000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4362 -0.00162 L 0.47643 -0.00162 " pathEditMode="relative" rAng="0" ptsTypes="AA">
                                      <p:cBhvr>
                                        <p:cTn id="1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1" y="0"/>
                                    </p:animMotion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9" grpId="0"/>
      <p:bldP spid="10" grpId="0"/>
      <p:bldP spid="11" grpId="0"/>
      <p:bldP spid="12" grpId="0"/>
      <p:bldP spid="13" grpId="0"/>
      <p:bldP spid="15" grpId="0" animBg="1"/>
      <p:bldP spid="15" grpId="1" animBg="1"/>
      <p:bldP spid="15" grpId="2" animBg="1"/>
      <p:bldP spid="15" grpId="3" animBg="1"/>
      <p:bldP spid="15" grpId="4" animBg="1"/>
      <p:bldP spid="15" grpId="5" animBg="1"/>
      <p:bldP spid="15" grpId="6" animBg="1"/>
      <p:bldP spid="15" grpId="7" animBg="1"/>
      <p:bldP spid="15" grpId="8" animBg="1"/>
      <p:bldP spid="15" grpId="9" animBg="1"/>
      <p:bldP spid="16" grpId="0"/>
      <p:bldP spid="17" grpId="0"/>
      <p:bldP spid="18" grpId="0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1" grpId="6" animBg="1"/>
      <p:bldP spid="21" grpId="7" animBg="1"/>
      <p:bldP spid="21" grpId="8" animBg="1"/>
      <p:bldP spid="21" grpId="9" animBg="1"/>
      <p:bldP spid="21" grpId="10" animBg="1"/>
      <p:bldP spid="21" grpId="11" animBg="1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1377871A-BF8D-46F0-A00F-F811A07D31C4}"/>
              </a:ext>
            </a:extLst>
          </p:cNvPr>
          <p:cNvSpPr/>
          <p:nvPr/>
        </p:nvSpPr>
        <p:spPr>
          <a:xfrm>
            <a:off x="8680967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D19E015A-427F-4F69-BC66-5CAA6B502FD0}"/>
              </a:ext>
            </a:extLst>
          </p:cNvPr>
          <p:cNvSpPr/>
          <p:nvPr/>
        </p:nvSpPr>
        <p:spPr>
          <a:xfrm>
            <a:off x="9114460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7C19679-CB0C-438A-B143-43A576DD8FEC}"/>
              </a:ext>
            </a:extLst>
          </p:cNvPr>
          <p:cNvSpPr/>
          <p:nvPr/>
        </p:nvSpPr>
        <p:spPr>
          <a:xfrm>
            <a:off x="9532472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B03E0D06-0DD6-4644-A058-70BCACE3E950}"/>
              </a:ext>
            </a:extLst>
          </p:cNvPr>
          <p:cNvSpPr/>
          <p:nvPr/>
        </p:nvSpPr>
        <p:spPr>
          <a:xfrm>
            <a:off x="9965965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1B250E86-C6FC-4B4B-B33D-84D15294E8E0}"/>
              </a:ext>
            </a:extLst>
          </p:cNvPr>
          <p:cNvSpPr/>
          <p:nvPr/>
        </p:nvSpPr>
        <p:spPr>
          <a:xfrm>
            <a:off x="10399458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EA1A565E-DBAB-41FE-B2F2-AE610D34AEB6}"/>
              </a:ext>
            </a:extLst>
          </p:cNvPr>
          <p:cNvSpPr/>
          <p:nvPr/>
        </p:nvSpPr>
        <p:spPr>
          <a:xfrm>
            <a:off x="10832952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DA249D36-65D0-4B68-BC24-BED522237E35}"/>
              </a:ext>
            </a:extLst>
          </p:cNvPr>
          <p:cNvSpPr/>
          <p:nvPr/>
        </p:nvSpPr>
        <p:spPr>
          <a:xfrm>
            <a:off x="11250963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456FA74-6F50-4147-A204-62A6FCAA576D}"/>
              </a:ext>
            </a:extLst>
          </p:cNvPr>
          <p:cNvSpPr/>
          <p:nvPr/>
        </p:nvSpPr>
        <p:spPr>
          <a:xfrm>
            <a:off x="11684457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54AA0641-65CC-4480-AB75-099A812EBD4C}"/>
              </a:ext>
            </a:extLst>
          </p:cNvPr>
          <p:cNvSpPr txBox="1"/>
          <p:nvPr/>
        </p:nvSpPr>
        <p:spPr>
          <a:xfrm>
            <a:off x="2077941" y="1379782"/>
            <a:ext cx="8848918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720" dirty="0">
                <a:solidFill>
                  <a:srgbClr val="FF0000"/>
                </a:solidFill>
              </a:rPr>
              <a:t>Riempimento </a:t>
            </a:r>
            <a:r>
              <a:rPr lang="it-IT" sz="6720" dirty="0" err="1">
                <a:solidFill>
                  <a:srgbClr val="FF0000"/>
                </a:solidFill>
              </a:rPr>
              <a:t>bitset</a:t>
            </a:r>
            <a:endParaRPr lang="it-IT" sz="6720" dirty="0">
              <a:solidFill>
                <a:srgbClr val="FF0000"/>
              </a:solidFill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83607F75-5931-4538-9827-5709D11A13FF}"/>
              </a:ext>
            </a:extLst>
          </p:cNvPr>
          <p:cNvSpPr txBox="1"/>
          <p:nvPr/>
        </p:nvSpPr>
        <p:spPr>
          <a:xfrm>
            <a:off x="8687507" y="2622545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1</a:t>
            </a:r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3E26C28F-2029-4F82-9688-998045356FD2}"/>
              </a:ext>
            </a:extLst>
          </p:cNvPr>
          <p:cNvSpPr/>
          <p:nvPr/>
        </p:nvSpPr>
        <p:spPr>
          <a:xfrm>
            <a:off x="9098978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564AE597-7FDA-4D43-A5A9-CE9208131487}"/>
              </a:ext>
            </a:extLst>
          </p:cNvPr>
          <p:cNvSpPr/>
          <p:nvPr/>
        </p:nvSpPr>
        <p:spPr>
          <a:xfrm>
            <a:off x="11684457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059C0F1-5773-43E2-B01F-9DA7B4B37A7E}"/>
              </a:ext>
            </a:extLst>
          </p:cNvPr>
          <p:cNvSpPr txBox="1"/>
          <p:nvPr/>
        </p:nvSpPr>
        <p:spPr>
          <a:xfrm>
            <a:off x="9057424" y="2621685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7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9587ECA-08B6-420F-9427-664DE27B917B}"/>
              </a:ext>
            </a:extLst>
          </p:cNvPr>
          <p:cNvSpPr txBox="1"/>
          <p:nvPr/>
        </p:nvSpPr>
        <p:spPr>
          <a:xfrm>
            <a:off x="9421277" y="2621685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F1428BE1-83F5-42EC-9597-5C88BE597DA0}"/>
              </a:ext>
            </a:extLst>
          </p:cNvPr>
          <p:cNvSpPr/>
          <p:nvPr/>
        </p:nvSpPr>
        <p:spPr>
          <a:xfrm>
            <a:off x="9965964" y="3651890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72E79EE2-89A8-49FF-9EFB-04EF91D148E0}"/>
              </a:ext>
            </a:extLst>
          </p:cNvPr>
          <p:cNvSpPr txBox="1"/>
          <p:nvPr/>
        </p:nvSpPr>
        <p:spPr>
          <a:xfrm>
            <a:off x="9744270" y="2621685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4</a:t>
            </a: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A5A07817-F6C1-48DD-87D6-82C7C745C434}"/>
              </a:ext>
            </a:extLst>
          </p:cNvPr>
          <p:cNvSpPr/>
          <p:nvPr/>
        </p:nvSpPr>
        <p:spPr>
          <a:xfrm>
            <a:off x="10399458" y="3651891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6AFEC3D0-6DAE-443E-8AD4-BA2661735CE3}"/>
              </a:ext>
            </a:extLst>
          </p:cNvPr>
          <p:cNvSpPr/>
          <p:nvPr/>
        </p:nvSpPr>
        <p:spPr>
          <a:xfrm>
            <a:off x="8735537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A52B1F65-D124-440B-A136-201B06F4106C}"/>
              </a:ext>
            </a:extLst>
          </p:cNvPr>
          <p:cNvSpPr/>
          <p:nvPr/>
        </p:nvSpPr>
        <p:spPr>
          <a:xfrm>
            <a:off x="9169031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A20439DD-CDC3-41E6-8B64-CD0AD92337DF}"/>
              </a:ext>
            </a:extLst>
          </p:cNvPr>
          <p:cNvSpPr/>
          <p:nvPr/>
        </p:nvSpPr>
        <p:spPr>
          <a:xfrm>
            <a:off x="9587042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35" name="Rettangolo 34">
            <a:extLst>
              <a:ext uri="{FF2B5EF4-FFF2-40B4-BE49-F238E27FC236}">
                <a16:creationId xmlns:a16="http://schemas.microsoft.com/office/drawing/2014/main" id="{AA73B1FB-9079-4C0D-8C94-4F50BA5BB731}"/>
              </a:ext>
            </a:extLst>
          </p:cNvPr>
          <p:cNvSpPr/>
          <p:nvPr/>
        </p:nvSpPr>
        <p:spPr>
          <a:xfrm>
            <a:off x="10020536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36" name="Rettangolo 35">
            <a:extLst>
              <a:ext uri="{FF2B5EF4-FFF2-40B4-BE49-F238E27FC236}">
                <a16:creationId xmlns:a16="http://schemas.microsoft.com/office/drawing/2014/main" id="{C5CE31A1-98C7-494E-97D5-B7AD68545DC5}"/>
              </a:ext>
            </a:extLst>
          </p:cNvPr>
          <p:cNvSpPr/>
          <p:nvPr/>
        </p:nvSpPr>
        <p:spPr>
          <a:xfrm>
            <a:off x="10454029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3E5BE638-D4DF-4FB9-AAB8-1DF7E2981F85}"/>
              </a:ext>
            </a:extLst>
          </p:cNvPr>
          <p:cNvSpPr/>
          <p:nvPr/>
        </p:nvSpPr>
        <p:spPr>
          <a:xfrm>
            <a:off x="10887522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C0F1CC55-CDA9-41A2-9052-D15B797BBE45}"/>
              </a:ext>
            </a:extLst>
          </p:cNvPr>
          <p:cNvSpPr/>
          <p:nvPr/>
        </p:nvSpPr>
        <p:spPr>
          <a:xfrm>
            <a:off x="11305534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39" name="Rettangolo 38">
            <a:extLst>
              <a:ext uri="{FF2B5EF4-FFF2-40B4-BE49-F238E27FC236}">
                <a16:creationId xmlns:a16="http://schemas.microsoft.com/office/drawing/2014/main" id="{689E7808-F205-4940-BAFA-D7CFE18B72EF}"/>
              </a:ext>
            </a:extLst>
          </p:cNvPr>
          <p:cNvSpPr/>
          <p:nvPr/>
        </p:nvSpPr>
        <p:spPr>
          <a:xfrm>
            <a:off x="11739027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0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D76EDADF-6541-4D85-9AEE-16A14A00FEB6}"/>
              </a:ext>
            </a:extLst>
          </p:cNvPr>
          <p:cNvSpPr txBox="1"/>
          <p:nvPr/>
        </p:nvSpPr>
        <p:spPr>
          <a:xfrm>
            <a:off x="8725011" y="5039109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1</a:t>
            </a:r>
          </a:p>
        </p:txBody>
      </p:sp>
      <p:sp>
        <p:nvSpPr>
          <p:cNvPr id="41" name="Rettangolo 40">
            <a:extLst>
              <a:ext uri="{FF2B5EF4-FFF2-40B4-BE49-F238E27FC236}">
                <a16:creationId xmlns:a16="http://schemas.microsoft.com/office/drawing/2014/main" id="{4704A58A-7D22-4B0C-AEA8-3D8D003DA24C}"/>
              </a:ext>
            </a:extLst>
          </p:cNvPr>
          <p:cNvSpPr/>
          <p:nvPr/>
        </p:nvSpPr>
        <p:spPr>
          <a:xfrm>
            <a:off x="9153549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7AB768E6-916D-446F-A908-5B6FF00B3844}"/>
              </a:ext>
            </a:extLst>
          </p:cNvPr>
          <p:cNvSpPr/>
          <p:nvPr/>
        </p:nvSpPr>
        <p:spPr>
          <a:xfrm>
            <a:off x="11739027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E56E0129-84AC-40D2-99DE-A85C80941170}"/>
              </a:ext>
            </a:extLst>
          </p:cNvPr>
          <p:cNvSpPr txBox="1"/>
          <p:nvPr/>
        </p:nvSpPr>
        <p:spPr>
          <a:xfrm>
            <a:off x="9094928" y="5038250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7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012FEA16-29EE-4827-B0B3-67A3DB0F7E8E}"/>
              </a:ext>
            </a:extLst>
          </p:cNvPr>
          <p:cNvSpPr txBox="1"/>
          <p:nvPr/>
        </p:nvSpPr>
        <p:spPr>
          <a:xfrm>
            <a:off x="9458781" y="5038250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</a:t>
            </a:r>
          </a:p>
        </p:txBody>
      </p:sp>
      <p:sp>
        <p:nvSpPr>
          <p:cNvPr id="45" name="Rettangolo 44">
            <a:extLst>
              <a:ext uri="{FF2B5EF4-FFF2-40B4-BE49-F238E27FC236}">
                <a16:creationId xmlns:a16="http://schemas.microsoft.com/office/drawing/2014/main" id="{48D55729-4B72-44B1-8DBC-67ACBFC5F1D1}"/>
              </a:ext>
            </a:extLst>
          </p:cNvPr>
          <p:cNvSpPr/>
          <p:nvPr/>
        </p:nvSpPr>
        <p:spPr>
          <a:xfrm>
            <a:off x="10020922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D08243F7-24DA-49BE-A4FA-9DB6E7754A3F}"/>
              </a:ext>
            </a:extLst>
          </p:cNvPr>
          <p:cNvSpPr txBox="1"/>
          <p:nvPr/>
        </p:nvSpPr>
        <p:spPr>
          <a:xfrm>
            <a:off x="9781774" y="5038250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4</a:t>
            </a:r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B82F7C45-C87E-4CB5-BC36-8435C35BE9DF}"/>
              </a:ext>
            </a:extLst>
          </p:cNvPr>
          <p:cNvSpPr/>
          <p:nvPr/>
        </p:nvSpPr>
        <p:spPr>
          <a:xfrm>
            <a:off x="10454029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5BBEBC21-4272-4B52-9AE9-1128F5AD1E21}"/>
              </a:ext>
            </a:extLst>
          </p:cNvPr>
          <p:cNvSpPr txBox="1"/>
          <p:nvPr/>
        </p:nvSpPr>
        <p:spPr>
          <a:xfrm>
            <a:off x="10103432" y="5034841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3</a:t>
            </a:r>
          </a:p>
        </p:txBody>
      </p:sp>
      <p:sp>
        <p:nvSpPr>
          <p:cNvPr id="49" name="Rettangolo 48">
            <a:extLst>
              <a:ext uri="{FF2B5EF4-FFF2-40B4-BE49-F238E27FC236}">
                <a16:creationId xmlns:a16="http://schemas.microsoft.com/office/drawing/2014/main" id="{8103182D-994D-4E0D-86BF-34C614D5636B}"/>
              </a:ext>
            </a:extLst>
          </p:cNvPr>
          <p:cNvSpPr/>
          <p:nvPr/>
        </p:nvSpPr>
        <p:spPr>
          <a:xfrm>
            <a:off x="10020150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01929B26-6A13-4B99-83C3-FF374D153DA9}"/>
              </a:ext>
            </a:extLst>
          </p:cNvPr>
          <p:cNvSpPr txBox="1"/>
          <p:nvPr/>
        </p:nvSpPr>
        <p:spPr>
          <a:xfrm>
            <a:off x="10453643" y="5038250"/>
            <a:ext cx="3638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4</a:t>
            </a:r>
          </a:p>
        </p:txBody>
      </p:sp>
      <p:sp>
        <p:nvSpPr>
          <p:cNvPr id="52" name="Rettangolo 51">
            <a:extLst>
              <a:ext uri="{FF2B5EF4-FFF2-40B4-BE49-F238E27FC236}">
                <a16:creationId xmlns:a16="http://schemas.microsoft.com/office/drawing/2014/main" id="{4BBA6548-AC37-495D-82A3-D1182B6454B2}"/>
              </a:ext>
            </a:extLst>
          </p:cNvPr>
          <p:cNvSpPr/>
          <p:nvPr/>
        </p:nvSpPr>
        <p:spPr>
          <a:xfrm>
            <a:off x="10454029" y="6105788"/>
            <a:ext cx="433493" cy="5109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000" dirty="0"/>
              <a:t>1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CE8FC479-CCFD-4852-9349-CA6912C84DB9}"/>
              </a:ext>
            </a:extLst>
          </p:cNvPr>
          <p:cNvSpPr txBox="1"/>
          <p:nvPr/>
        </p:nvSpPr>
        <p:spPr>
          <a:xfrm>
            <a:off x="8576284" y="3291663"/>
            <a:ext cx="4697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2000" dirty="0"/>
              <a:t>  0    1    2    3     4    5    6    7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0CFF13EB-F53D-4292-AE1B-A08FF0465133}"/>
              </a:ext>
            </a:extLst>
          </p:cNvPr>
          <p:cNvSpPr txBox="1"/>
          <p:nvPr/>
        </p:nvSpPr>
        <p:spPr>
          <a:xfrm>
            <a:off x="8577926" y="5709087"/>
            <a:ext cx="4697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2000" dirty="0"/>
              <a:t>   0    1    2    3     4    5    6    7</a:t>
            </a:r>
          </a:p>
        </p:txBody>
      </p:sp>
      <p:sp>
        <p:nvSpPr>
          <p:cNvPr id="51" name="Sistema di Wrapper Induction sviluppato da Yahoo!…">
            <a:extLst>
              <a:ext uri="{FF2B5EF4-FFF2-40B4-BE49-F238E27FC236}">
                <a16:creationId xmlns:a16="http://schemas.microsoft.com/office/drawing/2014/main" id="{188D426C-5672-4109-BD6A-408701B9A78E}"/>
              </a:ext>
            </a:extLst>
          </p:cNvPr>
          <p:cNvSpPr txBox="1">
            <a:spLocks/>
          </p:cNvSpPr>
          <p:nvPr/>
        </p:nvSpPr>
        <p:spPr>
          <a:xfrm>
            <a:off x="594411" y="2621686"/>
            <a:ext cx="7458847" cy="5145424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500"/>
              </a:spcBef>
              <a:buNone/>
              <a:defRPr sz="4000">
                <a:solidFill>
                  <a:srgbClr val="0000FF"/>
                </a:solidFill>
              </a:defRPr>
            </a:pPr>
            <a:r>
              <a:rPr lang="it-IT" sz="4267" dirty="0">
                <a:solidFill>
                  <a:srgbClr val="0000FF"/>
                </a:solidFill>
              </a:rPr>
              <a:t>Questo metodo permette di avere un output non influenzato dalle liste html, in quanto l’</a:t>
            </a:r>
            <a:r>
              <a:rPr lang="it-IT" sz="4267" dirty="0" err="1">
                <a:solidFill>
                  <a:srgbClr val="0000FF"/>
                </a:solidFill>
              </a:rPr>
              <a:t>hash</a:t>
            </a:r>
            <a:r>
              <a:rPr lang="it-IT" sz="4267" dirty="0">
                <a:solidFill>
                  <a:srgbClr val="0000FF"/>
                </a:solidFill>
              </a:rPr>
              <a:t> dei tag html uguali andrà ad aggiornare la stessa cella, come nell’esempio</a:t>
            </a:r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1C612234-FDC9-4431-AFDB-69D32023E140}"/>
              </a:ext>
            </a:extLst>
          </p:cNvPr>
          <p:cNvSpPr/>
          <p:nvPr/>
        </p:nvSpPr>
        <p:spPr>
          <a:xfrm>
            <a:off x="0" y="2756840"/>
            <a:ext cx="589676" cy="3939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84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C7E3EAE-A0CE-44C6-8C02-29E5A2738F03}"/>
              </a:ext>
            </a:extLst>
          </p:cNvPr>
          <p:cNvSpPr txBox="1"/>
          <p:nvPr/>
        </p:nvSpPr>
        <p:spPr>
          <a:xfrm>
            <a:off x="7787725" y="2446741"/>
            <a:ext cx="965729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P1:</a:t>
            </a:r>
          </a:p>
        </p:txBody>
      </p: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8F0AD533-C427-43EF-BF6B-AE8328A7702A}"/>
              </a:ext>
            </a:extLst>
          </p:cNvPr>
          <p:cNvSpPr txBox="1"/>
          <p:nvPr/>
        </p:nvSpPr>
        <p:spPr>
          <a:xfrm>
            <a:off x="7838281" y="4854147"/>
            <a:ext cx="965729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it-IT" sz="3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P2:</a:t>
            </a:r>
          </a:p>
        </p:txBody>
      </p:sp>
    </p:spTree>
    <p:extLst>
      <p:ext uri="{BB962C8B-B14F-4D97-AF65-F5344CB8AC3E}">
        <p14:creationId xmlns:p14="http://schemas.microsoft.com/office/powerpoint/2010/main" val="3746769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9" grpId="0" animBg="1"/>
      <p:bldP spid="23" grpId="0"/>
      <p:bldP spid="24" grpId="0" animBg="1"/>
      <p:bldP spid="26" grpId="0" animBg="1"/>
      <p:bldP spid="27" grpId="0"/>
      <p:bldP spid="28" grpId="0"/>
      <p:bldP spid="29" grpId="0" animBg="1"/>
      <p:bldP spid="30" grpId="0"/>
      <p:bldP spid="31" grpId="0" animBg="1"/>
      <p:bldP spid="33" grpId="0" animBg="1"/>
      <p:bldP spid="35" grpId="0" animBg="1"/>
      <p:bldP spid="36" grpId="0" animBg="1"/>
      <p:bldP spid="39" grpId="0" animBg="1"/>
      <p:bldP spid="40" grpId="0"/>
      <p:bldP spid="41" grpId="0" animBg="1"/>
      <p:bldP spid="42" grpId="0" animBg="1"/>
      <p:bldP spid="43" grpId="0"/>
      <p:bldP spid="44" grpId="0"/>
      <p:bldP spid="45" grpId="0" animBg="1"/>
      <p:bldP spid="45" grpId="1" animBg="1"/>
      <p:bldP spid="46" grpId="0"/>
      <p:bldP spid="47" grpId="0" animBg="1"/>
      <p:bldP spid="47" grpId="1" animBg="1"/>
      <p:bldP spid="48" grpId="0"/>
      <p:bldP spid="49" grpId="0" animBg="1"/>
      <p:bldP spid="50" grpId="0"/>
      <p:bldP spid="5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osa è Vertex…"/>
          <p:cNvSpPr txBox="1">
            <a:spLocks noGrp="1"/>
          </p:cNvSpPr>
          <p:nvPr>
            <p:ph type="body" idx="1"/>
          </p:nvPr>
        </p:nvSpPr>
        <p:spPr>
          <a:xfrm>
            <a:off x="952500" y="2159000"/>
            <a:ext cx="11099800" cy="6286500"/>
          </a:xfrm>
          <a:prstGeom prst="rect">
            <a:avLst/>
          </a:prstGeom>
        </p:spPr>
        <p:txBody>
          <a:bodyPr anchor="t">
            <a:normAutofit fontScale="62500" lnSpcReduction="20000"/>
          </a:bodyPr>
          <a:lstStyle/>
          <a:p>
            <a:pPr marL="444498" indent="-444498">
              <a:defRPr sz="5000">
                <a:solidFill>
                  <a:srgbClr val="0000FF"/>
                </a:solidFill>
              </a:defRPr>
            </a:pPr>
            <a:r>
              <a:rPr dirty="0" err="1"/>
              <a:t>Introduzione</a:t>
            </a:r>
            <a:endParaRPr dirty="0"/>
          </a:p>
          <a:p>
            <a:pPr marL="444498" indent="-444498">
              <a:defRPr sz="5000">
                <a:solidFill>
                  <a:srgbClr val="0000FF"/>
                </a:solidFill>
              </a:defRPr>
            </a:pPr>
            <a:r>
              <a:rPr lang="it-IT" dirty="0" err="1"/>
              <a:t>Foxlink</a:t>
            </a:r>
            <a:r>
              <a:rPr lang="it-IT" dirty="0"/>
              <a:t>: valutazione dell’algoritmo di clustering</a:t>
            </a:r>
            <a:endParaRPr dirty="0"/>
          </a:p>
          <a:p>
            <a:pPr marL="444498" indent="-444498">
              <a:defRPr sz="5000">
                <a:solidFill>
                  <a:srgbClr val="0000FF"/>
                </a:solidFill>
              </a:defRPr>
            </a:pPr>
            <a:r>
              <a:rPr lang="it-IT" dirty="0"/>
              <a:t>Tag </a:t>
            </a:r>
            <a:r>
              <a:rPr lang="it-IT" dirty="0" err="1"/>
              <a:t>Count</a:t>
            </a:r>
            <a:endParaRPr lang="it-IT" dirty="0"/>
          </a:p>
          <a:p>
            <a:pPr marL="444498" indent="-444498">
              <a:defRPr sz="5000">
                <a:solidFill>
                  <a:srgbClr val="0000FF"/>
                </a:solidFill>
              </a:defRPr>
            </a:pPr>
            <a:r>
              <a:rPr lang="it-IT" dirty="0"/>
              <a:t>Bit Set</a:t>
            </a:r>
          </a:p>
          <a:p>
            <a:pPr marL="444498" indent="-444498">
              <a:defRPr sz="5000">
                <a:solidFill>
                  <a:srgbClr val="0000FF"/>
                </a:solidFill>
              </a:defRPr>
            </a:pPr>
            <a:r>
              <a:rPr lang="it-IT" dirty="0"/>
              <a:t>Algoritmi di clustering</a:t>
            </a:r>
          </a:p>
          <a:p>
            <a:pPr marL="444498" indent="-444498">
              <a:defRPr sz="5000">
                <a:solidFill>
                  <a:srgbClr val="0000FF"/>
                </a:solidFill>
              </a:defRPr>
            </a:pPr>
            <a:r>
              <a:rPr lang="it-IT" dirty="0"/>
              <a:t>Risultati </a:t>
            </a:r>
          </a:p>
          <a:p>
            <a:pPr marL="444498" indent="-444498">
              <a:defRPr sz="5000">
                <a:solidFill>
                  <a:srgbClr val="0000FF"/>
                </a:solidFill>
              </a:defRPr>
            </a:pPr>
            <a:r>
              <a:rPr lang="it-IT" dirty="0"/>
              <a:t>Sviluppi futuri</a:t>
            </a:r>
          </a:p>
          <a:p>
            <a:pPr marL="444498" indent="-444498">
              <a:defRPr sz="5000">
                <a:solidFill>
                  <a:srgbClr val="0000FF"/>
                </a:solidFill>
              </a:defRPr>
            </a:pPr>
            <a:endParaRPr dirty="0"/>
          </a:p>
        </p:txBody>
      </p:sp>
      <p:sp>
        <p:nvSpPr>
          <p:cNvPr id="132" name="Sommario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t>Sommario</a:t>
            </a:r>
          </a:p>
        </p:txBody>
      </p:sp>
      <p:sp>
        <p:nvSpPr>
          <p:cNvPr id="133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Architettur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Algoritmi di Clustering</a:t>
            </a:r>
            <a:endParaRPr dirty="0"/>
          </a:p>
        </p:txBody>
      </p:sp>
      <p:sp>
        <p:nvSpPr>
          <p:cNvPr id="147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781305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Algoritmi di Clustering</a:t>
            </a:r>
            <a:endParaRPr dirty="0"/>
          </a:p>
        </p:txBody>
      </p:sp>
      <p:sp>
        <p:nvSpPr>
          <p:cNvPr id="161" name="Architettura basata su due componenti: Learning subsystem e Extraction subsystem…"/>
          <p:cNvSpPr txBox="1">
            <a:spLocks noGrp="1"/>
          </p:cNvSpPr>
          <p:nvPr>
            <p:ph type="body" idx="1"/>
          </p:nvPr>
        </p:nvSpPr>
        <p:spPr>
          <a:xfrm>
            <a:off x="1087245" y="1994763"/>
            <a:ext cx="11099803" cy="6858001"/>
          </a:xfrm>
          <a:prstGeom prst="rect">
            <a:avLst/>
          </a:prstGeom>
        </p:spPr>
        <p:txBody>
          <a:bodyPr anchor="t">
            <a:normAutofit fontScale="92500"/>
          </a:bodyPr>
          <a:lstStyle/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Problema: non sappiamo quanti cluster ci sono quindi dobbiamo trovare algoritmi che calcolino il numero di cluster in maniera automatica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2 algoritmi trovati: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it-IT" dirty="0" err="1"/>
              <a:t>Mean</a:t>
            </a:r>
            <a:r>
              <a:rPr lang="it-IT" dirty="0"/>
              <a:t>-Shift Clustering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en-US" dirty="0"/>
              <a:t>Density-Based Spatial Clustering of Applications with Noise (DBSCAN)</a:t>
            </a:r>
            <a:endParaRPr lang="it-IT" dirty="0"/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Sono algoritmi simili. Si muovono con una finestra nello spazio delle feature e quando trovano un insieme abbastanza denso di punti allora quello sarà un cluster 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dirty="0"/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81132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 err="1"/>
              <a:t>Mean</a:t>
            </a:r>
            <a:r>
              <a:rPr lang="it-IT" dirty="0"/>
              <a:t>-Shift Clustering</a:t>
            </a:r>
          </a:p>
        </p:txBody>
      </p:sp>
      <p:sp>
        <p:nvSpPr>
          <p:cNvPr id="161" name="Architettura basata su due componenti: Learning subsystem e Extraction subsystem…"/>
          <p:cNvSpPr txBox="1">
            <a:spLocks noGrp="1"/>
          </p:cNvSpPr>
          <p:nvPr>
            <p:ph type="body" idx="1"/>
          </p:nvPr>
        </p:nvSpPr>
        <p:spPr>
          <a:xfrm>
            <a:off x="146050" y="1624195"/>
            <a:ext cx="7721653" cy="7627755"/>
          </a:xfrm>
          <a:prstGeom prst="rect">
            <a:avLst/>
          </a:prstGeom>
        </p:spPr>
        <p:txBody>
          <a:bodyPr anchor="t">
            <a:normAutofit fontScale="77500" lnSpcReduction="20000"/>
          </a:bodyPr>
          <a:lstStyle/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sz="4300" dirty="0"/>
              <a:t>L’obiettivo del </a:t>
            </a:r>
            <a:r>
              <a:rPr lang="it-IT" sz="4300" dirty="0" err="1"/>
              <a:t>mean</a:t>
            </a:r>
            <a:r>
              <a:rPr lang="it-IT" sz="4300" dirty="0"/>
              <a:t>-shift è quello di localizzare i </a:t>
            </a:r>
            <a:r>
              <a:rPr lang="it-IT" sz="4300" dirty="0" err="1"/>
              <a:t>centroidi</a:t>
            </a:r>
            <a:r>
              <a:rPr lang="it-IT" sz="4300" dirty="0"/>
              <a:t> usando una finestra scorrevole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sz="4300" dirty="0"/>
              <a:t>La finestra si sposta verso una regione dove la densità dei punti è sempre più alta e si sposta fino a quando non vi è nessuna direzione in cui la densità media dei punti è maggiore rispetto alla densità media della finestra attuale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sz="4300" dirty="0"/>
              <a:t>Quando si sovrappongono più finestre, la finestra contenente il maggior numero di punti viene conservata e i punti vengono raggruppati.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dirty="0"/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F2ED7BA-82FA-4AF4-BA0F-77647623B7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702" y="4762552"/>
            <a:ext cx="4991048" cy="4991048"/>
          </a:xfrm>
          <a:prstGeom prst="rect">
            <a:avLst/>
          </a:prstGeom>
        </p:spPr>
      </p:pic>
      <p:pic>
        <p:nvPicPr>
          <p:cNvPr id="5" name="Immagine 4" descr="Immagine che contiene pioggia, natura&#10;&#10;Descrizione generata automaticamente">
            <a:extLst>
              <a:ext uri="{FF2B5EF4-FFF2-40B4-BE49-F238E27FC236}">
                <a16:creationId xmlns:a16="http://schemas.microsoft.com/office/drawing/2014/main" id="{66C40A98-05BB-4E31-AFE9-A3365BFA9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355" y="1624195"/>
            <a:ext cx="3397199" cy="339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3359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DBSCAN</a:t>
            </a:r>
          </a:p>
        </p:txBody>
      </p:sp>
      <p:sp>
        <p:nvSpPr>
          <p:cNvPr id="161" name="Architettura basata su due componenti: Learning subsystem e Extraction subsystem…"/>
          <p:cNvSpPr txBox="1">
            <a:spLocks noGrp="1"/>
          </p:cNvSpPr>
          <p:nvPr>
            <p:ph type="body" idx="1"/>
          </p:nvPr>
        </p:nvSpPr>
        <p:spPr>
          <a:xfrm>
            <a:off x="146050" y="1624195"/>
            <a:ext cx="12712700" cy="7627755"/>
          </a:xfrm>
          <a:prstGeom prst="rect">
            <a:avLst/>
          </a:prstGeom>
        </p:spPr>
        <p:txBody>
          <a:bodyPr anchor="t">
            <a:normAutofit fontScale="70000" lnSpcReduction="20000"/>
          </a:bodyPr>
          <a:lstStyle/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sz="4300" dirty="0"/>
              <a:t>Il funzionamento di DBSCAN è simile a quello di </a:t>
            </a:r>
            <a:r>
              <a:rPr lang="it-IT" sz="4300" dirty="0" err="1"/>
              <a:t>Mean</a:t>
            </a:r>
            <a:r>
              <a:rPr lang="it-IT" sz="4300" dirty="0"/>
              <a:t>-Shift, solo con dei piccoli vantaggi (ad esempio rileva anche i punti rumorosi)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sz="4300" dirty="0"/>
              <a:t>DBSCAN inizia scegliendo un punto iniziale ancora non visitato in maniera casuale e se esiste un numero minimo di punti vicini a questo punto iniziale viene avviato il processo di clustering (altrimenti il punto verrà etichettato come rumore)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sz="4300" dirty="0"/>
              <a:t>I punti che vengono </a:t>
            </a:r>
            <a:br>
              <a:rPr lang="it-IT" sz="4300" dirty="0"/>
            </a:br>
            <a:r>
              <a:rPr lang="it-IT" sz="4300" dirty="0"/>
              <a:t>inseriti nel cluster </a:t>
            </a:r>
            <a:br>
              <a:rPr lang="it-IT" sz="4300" dirty="0"/>
            </a:br>
            <a:r>
              <a:rPr lang="it-IT" sz="4300" dirty="0"/>
              <a:t>verranno anch’essi usati </a:t>
            </a:r>
            <a:br>
              <a:rPr lang="it-IT" sz="4300" dirty="0"/>
            </a:br>
            <a:r>
              <a:rPr lang="it-IT" sz="4300" dirty="0"/>
              <a:t>per trovare altri vicini dello </a:t>
            </a:r>
            <a:br>
              <a:rPr lang="it-IT" sz="4300" dirty="0"/>
            </a:br>
            <a:r>
              <a:rPr lang="it-IT" sz="4300" dirty="0"/>
              <a:t>stesso cluster 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Al termine di queste </a:t>
            </a:r>
            <a:br>
              <a:rPr lang="it-IT" dirty="0"/>
            </a:br>
            <a:r>
              <a:rPr lang="it-IT" dirty="0"/>
              <a:t>operazioni il processo si ripete </a:t>
            </a:r>
            <a:br>
              <a:rPr lang="it-IT" dirty="0"/>
            </a:br>
            <a:r>
              <a:rPr lang="it-IT" dirty="0"/>
              <a:t>per i punti che non sono ancora </a:t>
            </a:r>
            <a:br>
              <a:rPr lang="it-IT" dirty="0"/>
            </a:br>
            <a:r>
              <a:rPr lang="it-IT" dirty="0"/>
              <a:t>stati visitati </a:t>
            </a:r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dirty="0"/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AE0F566-2404-4DD2-AF4A-AD79B71BAD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812" y="4756950"/>
            <a:ext cx="7246938" cy="455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94087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Iper parametro</a:t>
            </a:r>
            <a:endParaRPr dirty="0"/>
          </a:p>
        </p:txBody>
      </p:sp>
      <p:sp>
        <p:nvSpPr>
          <p:cNvPr id="161" name="Architettura basata su due componenti: Learning subsystem e Extraction subsystem…"/>
          <p:cNvSpPr txBox="1">
            <a:spLocks noGrp="1"/>
          </p:cNvSpPr>
          <p:nvPr>
            <p:ph type="body" idx="1"/>
          </p:nvPr>
        </p:nvSpPr>
        <p:spPr>
          <a:xfrm>
            <a:off x="1087245" y="1994763"/>
            <a:ext cx="11099803" cy="6858001"/>
          </a:xfrm>
          <a:prstGeom prst="rect">
            <a:avLst/>
          </a:prstGeom>
        </p:spPr>
        <p:txBody>
          <a:bodyPr anchor="t">
            <a:normAutofit fontScale="92500" lnSpcReduction="20000"/>
          </a:bodyPr>
          <a:lstStyle/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Sia </a:t>
            </a:r>
            <a:r>
              <a:rPr lang="it-IT" dirty="0" err="1"/>
              <a:t>Mean</a:t>
            </a:r>
            <a:r>
              <a:rPr lang="it-IT" dirty="0"/>
              <a:t>-Shift che DBSCAN hanno un iper-parametro da dover settare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it-IT" sz="3000" dirty="0" err="1"/>
              <a:t>Bandwidth</a:t>
            </a:r>
            <a:r>
              <a:rPr lang="it-IT" sz="3000" dirty="0"/>
              <a:t> p</a:t>
            </a:r>
            <a:r>
              <a:rPr lang="it-IT" dirty="0"/>
              <a:t>er </a:t>
            </a:r>
            <a:r>
              <a:rPr lang="it-IT" dirty="0" err="1"/>
              <a:t>Mean</a:t>
            </a:r>
            <a:r>
              <a:rPr lang="it-IT" dirty="0"/>
              <a:t>-Shift indica la dimensione della finestra</a:t>
            </a:r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en-US" dirty="0"/>
              <a:t>Eps per DBSCAN </a:t>
            </a:r>
            <a:r>
              <a:rPr lang="en-US" dirty="0" err="1"/>
              <a:t>indica</a:t>
            </a:r>
            <a:r>
              <a:rPr lang="en-US" dirty="0"/>
              <a:t> la </a:t>
            </a:r>
            <a:r>
              <a:rPr lang="en-US" dirty="0" err="1"/>
              <a:t>massima</a:t>
            </a:r>
            <a:r>
              <a:rPr lang="en-US" dirty="0"/>
              <a:t> </a:t>
            </a:r>
            <a:r>
              <a:rPr lang="en-US" dirty="0" err="1"/>
              <a:t>distanza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due </a:t>
            </a:r>
            <a:r>
              <a:rPr lang="en-US" dirty="0" err="1"/>
              <a:t>campioni</a:t>
            </a:r>
            <a:r>
              <a:rPr lang="en-US" dirty="0"/>
              <a:t> per </a:t>
            </a:r>
            <a:r>
              <a:rPr lang="en-US" dirty="0" err="1"/>
              <a:t>essere</a:t>
            </a:r>
            <a:r>
              <a:rPr lang="en-US" dirty="0"/>
              <a:t> </a:t>
            </a:r>
            <a:r>
              <a:rPr lang="en-US" dirty="0" err="1"/>
              <a:t>considerati</a:t>
            </a:r>
            <a:r>
              <a:rPr lang="en-US" dirty="0"/>
              <a:t> </a:t>
            </a:r>
            <a:r>
              <a:rPr lang="en-US" dirty="0" err="1"/>
              <a:t>vicini</a:t>
            </a:r>
            <a:endParaRPr lang="en-US" dirty="0"/>
          </a:p>
          <a:p>
            <a:pPr marL="814915" lvl="1" indent="-370416">
              <a:spcBef>
                <a:spcPts val="1000"/>
              </a:spcBef>
              <a:defRPr sz="3000">
                <a:solidFill>
                  <a:srgbClr val="009051"/>
                </a:solidFill>
              </a:defRPr>
            </a:pPr>
            <a:r>
              <a:rPr lang="it-IT" sz="3000" dirty="0"/>
              <a:t>Un altro iper-parametro settato per DBSCAN è </a:t>
            </a:r>
            <a:r>
              <a:rPr lang="it-IT" sz="3000" dirty="0" err="1"/>
              <a:t>min_samples</a:t>
            </a:r>
            <a:r>
              <a:rPr lang="it-IT" sz="3000" dirty="0"/>
              <a:t> che indica la cardinalità minima di un cluster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Se questo iper-parametro non viene settato in </a:t>
            </a:r>
            <a:r>
              <a:rPr lang="it-IT" dirty="0" err="1"/>
              <a:t>Mean</a:t>
            </a:r>
            <a:r>
              <a:rPr lang="it-IT" dirty="0"/>
              <a:t>-shift viene stimato automaticamente, ma riduce l’efficienza, e in DBSCAN c’è un parametro di default che potrebbe non dare buone prestazioni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L’iper-parametro è stato settato a 10</a:t>
            </a:r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444499" lvl="1" indent="0">
              <a:spcBef>
                <a:spcPts val="1000"/>
              </a:spcBef>
              <a:buNone/>
              <a:defRPr sz="3000">
                <a:solidFill>
                  <a:srgbClr val="009051"/>
                </a:solidFill>
              </a:defRPr>
            </a:pPr>
            <a:endParaRPr lang="it-IT" sz="3000" dirty="0"/>
          </a:p>
          <a:p>
            <a:pPr marL="444499" lvl="1" indent="0">
              <a:spcBef>
                <a:spcPts val="1000"/>
              </a:spcBef>
              <a:buNone/>
              <a:defRPr sz="3000">
                <a:solidFill>
                  <a:srgbClr val="009051"/>
                </a:solidFill>
              </a:defRPr>
            </a:pPr>
            <a:endParaRPr lang="it-IT" dirty="0"/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dirty="0"/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5382028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Architettur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Risultati</a:t>
            </a:r>
            <a:endParaRPr dirty="0"/>
          </a:p>
        </p:txBody>
      </p:sp>
      <p:sp>
        <p:nvSpPr>
          <p:cNvPr id="147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331897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ingle-based signature"/>
          <p:cNvSpPr txBox="1">
            <a:spLocks noGrp="1"/>
          </p:cNvSpPr>
          <p:nvPr>
            <p:ph type="title"/>
          </p:nvPr>
        </p:nvSpPr>
        <p:spPr>
          <a:xfrm>
            <a:off x="946145" y="106566"/>
            <a:ext cx="11099800" cy="1438537"/>
          </a:xfrm>
          <a:prstGeom prst="rect">
            <a:avLst/>
          </a:prstGeom>
        </p:spPr>
        <p:txBody>
          <a:bodyPr anchor="t">
            <a:normAutofit fontScale="90000"/>
          </a:bodyPr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dirty="0" err="1"/>
              <a:t>Risultati</a:t>
            </a:r>
            <a:r>
              <a:rPr dirty="0"/>
              <a:t> </a:t>
            </a:r>
            <a:r>
              <a:rPr dirty="0" err="1"/>
              <a:t>ottenut</a:t>
            </a:r>
            <a:r>
              <a:rPr lang="it-IT" dirty="0"/>
              <a:t>i con Tag </a:t>
            </a:r>
            <a:r>
              <a:rPr lang="it-IT" dirty="0" err="1"/>
              <a:t>Count</a:t>
            </a:r>
            <a:endParaRPr dirty="0"/>
          </a:p>
        </p:txBody>
      </p:sp>
      <p:sp>
        <p:nvSpPr>
          <p:cNvPr id="172" name="Numero diapositiva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475F3FAE-A8AF-45B0-833E-5697A8970C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46899"/>
              </p:ext>
            </p:extLst>
          </p:nvPr>
        </p:nvGraphicFramePr>
        <p:xfrm>
          <a:off x="683633" y="1309818"/>
          <a:ext cx="5818767" cy="3577375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939589">
                  <a:extLst>
                    <a:ext uri="{9D8B030D-6E8A-4147-A177-3AD203B41FA5}">
                      <a16:colId xmlns:a16="http://schemas.microsoft.com/office/drawing/2014/main" val="1966707845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2956459644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3605908514"/>
                    </a:ext>
                  </a:extLst>
                </a:gridCol>
              </a:tblGrid>
              <a:tr h="854965">
                <a:tc>
                  <a:txBody>
                    <a:bodyPr/>
                    <a:lstStyle/>
                    <a:p>
                      <a:r>
                        <a:rPr lang="it-IT" dirty="0" err="1"/>
                        <a:t>Mean</a:t>
                      </a:r>
                      <a:r>
                        <a:rPr lang="it-IT" dirty="0"/>
                        <a:t>-Shift 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848162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bookoutlet.com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99,44%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-0,56</a:t>
                      </a:r>
                    </a:p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99,89%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954931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blackwells.co.uk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99,94%</a:t>
                      </a:r>
                    </a:p>
                    <a:p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-0,04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+54,26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270065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powells.com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99,04%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800247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DB35E97C-6C7A-4E1B-8D18-AA53D9FB09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377585"/>
              </p:ext>
            </p:extLst>
          </p:nvPr>
        </p:nvGraphicFramePr>
        <p:xfrm>
          <a:off x="6932033" y="1309818"/>
          <a:ext cx="5818767" cy="35669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939589">
                  <a:extLst>
                    <a:ext uri="{9D8B030D-6E8A-4147-A177-3AD203B41FA5}">
                      <a16:colId xmlns:a16="http://schemas.microsoft.com/office/drawing/2014/main" val="1966707845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2956459644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3605908514"/>
                    </a:ext>
                  </a:extLst>
                </a:gridCol>
              </a:tblGrid>
              <a:tr h="854965">
                <a:tc>
                  <a:txBody>
                    <a:bodyPr/>
                    <a:lstStyle/>
                    <a:p>
                      <a:r>
                        <a:rPr lang="it-IT" dirty="0" err="1"/>
                        <a:t>Mean</a:t>
                      </a:r>
                      <a:r>
                        <a:rPr lang="it-IT" dirty="0"/>
                        <a:t>-Shift </a:t>
                      </a:r>
                      <a:r>
                        <a:rPr lang="it-IT" dirty="0" err="1"/>
                        <a:t>Catalog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848162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bookoutlet.com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99,91%</a:t>
                      </a:r>
                    </a:p>
                    <a:p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-0,01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96,86%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-3,14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954931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blackwells.co.uk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98,74%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+4,49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63,76%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-35,84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270065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powells.com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99,67%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+4,91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800247"/>
                  </a:ext>
                </a:extLst>
              </a:tr>
            </a:tbl>
          </a:graphicData>
        </a:graphic>
      </p:graphicFrame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457DE986-D2D0-4997-BE4D-C2BF400BD6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412015"/>
              </p:ext>
            </p:extLst>
          </p:nvPr>
        </p:nvGraphicFramePr>
        <p:xfrm>
          <a:off x="677278" y="5280884"/>
          <a:ext cx="5818767" cy="35669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939589">
                  <a:extLst>
                    <a:ext uri="{9D8B030D-6E8A-4147-A177-3AD203B41FA5}">
                      <a16:colId xmlns:a16="http://schemas.microsoft.com/office/drawing/2014/main" val="1966707845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2956459644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3605908514"/>
                    </a:ext>
                  </a:extLst>
                </a:gridCol>
              </a:tblGrid>
              <a:tr h="854965">
                <a:tc>
                  <a:txBody>
                    <a:bodyPr/>
                    <a:lstStyle/>
                    <a:p>
                      <a:r>
                        <a:rPr lang="it-IT" dirty="0"/>
                        <a:t>DBSCAN 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848162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bookoutlet.com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99,89%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954931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blackwells.co.uk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99,96%</a:t>
                      </a:r>
                    </a:p>
                    <a:p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-0,02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+54,26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270065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powells.com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98,80%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800247"/>
                  </a:ext>
                </a:extLst>
              </a:tr>
            </a:tbl>
          </a:graphicData>
        </a:graphic>
      </p:graphicFrame>
      <p:graphicFrame>
        <p:nvGraphicFramePr>
          <p:cNvPr id="10" name="Tabella 9">
            <a:extLst>
              <a:ext uri="{FF2B5EF4-FFF2-40B4-BE49-F238E27FC236}">
                <a16:creationId xmlns:a16="http://schemas.microsoft.com/office/drawing/2014/main" id="{8DC62F6C-CD35-4DC0-83EB-6C8F6A1AD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443067"/>
              </p:ext>
            </p:extLst>
          </p:nvPr>
        </p:nvGraphicFramePr>
        <p:xfrm>
          <a:off x="6932032" y="5280884"/>
          <a:ext cx="5818767" cy="35669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939589">
                  <a:extLst>
                    <a:ext uri="{9D8B030D-6E8A-4147-A177-3AD203B41FA5}">
                      <a16:colId xmlns:a16="http://schemas.microsoft.com/office/drawing/2014/main" val="1966707845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2956459644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3605908514"/>
                    </a:ext>
                  </a:extLst>
                </a:gridCol>
              </a:tblGrid>
              <a:tr h="854965">
                <a:tc>
                  <a:txBody>
                    <a:bodyPr/>
                    <a:lstStyle/>
                    <a:p>
                      <a:r>
                        <a:rPr lang="it-IT" dirty="0"/>
                        <a:t>DBSCAN </a:t>
                      </a:r>
                      <a:r>
                        <a:rPr lang="it-IT" dirty="0" err="1"/>
                        <a:t>Catalog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848162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bookoutlet.com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99,91%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-0,01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98,79%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-1,21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954931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blackwells.co.uk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99,39%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+5,14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99,59%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-0,01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270065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powells.com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99,89%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+5,13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800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6575377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ingle-based signature"/>
          <p:cNvSpPr txBox="1">
            <a:spLocks noGrp="1"/>
          </p:cNvSpPr>
          <p:nvPr>
            <p:ph type="title"/>
          </p:nvPr>
        </p:nvSpPr>
        <p:spPr>
          <a:xfrm>
            <a:off x="946145" y="106566"/>
            <a:ext cx="11099800" cy="143853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dirty="0" err="1"/>
              <a:t>Risultati</a:t>
            </a:r>
            <a:r>
              <a:rPr dirty="0"/>
              <a:t> </a:t>
            </a:r>
            <a:r>
              <a:rPr dirty="0" err="1"/>
              <a:t>ottenut</a:t>
            </a:r>
            <a:r>
              <a:rPr lang="it-IT" dirty="0"/>
              <a:t>i con Bit Set</a:t>
            </a:r>
            <a:endParaRPr dirty="0"/>
          </a:p>
        </p:txBody>
      </p:sp>
      <p:sp>
        <p:nvSpPr>
          <p:cNvPr id="172" name="Numero diapositiva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475F3FAE-A8AF-45B0-833E-5697A8970C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153008"/>
              </p:ext>
            </p:extLst>
          </p:nvPr>
        </p:nvGraphicFramePr>
        <p:xfrm>
          <a:off x="683633" y="1309818"/>
          <a:ext cx="5818767" cy="35669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939589">
                  <a:extLst>
                    <a:ext uri="{9D8B030D-6E8A-4147-A177-3AD203B41FA5}">
                      <a16:colId xmlns:a16="http://schemas.microsoft.com/office/drawing/2014/main" val="1966707845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2956459644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3605908514"/>
                    </a:ext>
                  </a:extLst>
                </a:gridCol>
              </a:tblGrid>
              <a:tr h="854965">
                <a:tc>
                  <a:txBody>
                    <a:bodyPr/>
                    <a:lstStyle/>
                    <a:p>
                      <a:r>
                        <a:rPr lang="it-IT" dirty="0" err="1"/>
                        <a:t>Mean</a:t>
                      </a:r>
                      <a:r>
                        <a:rPr lang="it-IT" dirty="0"/>
                        <a:t>-Shift 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848162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bookoutlet.com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99,89%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954931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blackwells.co.uk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99,90%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+54,16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270065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powells.com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99.04%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800247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DB35E97C-6C7A-4E1B-8D18-AA53D9FB09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354846"/>
              </p:ext>
            </p:extLst>
          </p:nvPr>
        </p:nvGraphicFramePr>
        <p:xfrm>
          <a:off x="6932033" y="1309818"/>
          <a:ext cx="5818767" cy="35669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939589">
                  <a:extLst>
                    <a:ext uri="{9D8B030D-6E8A-4147-A177-3AD203B41FA5}">
                      <a16:colId xmlns:a16="http://schemas.microsoft.com/office/drawing/2014/main" val="1966707845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2956459644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3605908514"/>
                    </a:ext>
                  </a:extLst>
                </a:gridCol>
              </a:tblGrid>
              <a:tr h="854965">
                <a:tc>
                  <a:txBody>
                    <a:bodyPr/>
                    <a:lstStyle/>
                    <a:p>
                      <a:r>
                        <a:rPr lang="it-IT" dirty="0" err="1"/>
                        <a:t>Mean</a:t>
                      </a:r>
                      <a:r>
                        <a:rPr lang="it-IT" dirty="0"/>
                        <a:t>-Shift </a:t>
                      </a:r>
                      <a:r>
                        <a:rPr lang="it-IT" dirty="0" err="1"/>
                        <a:t>Catalog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848162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bookoutlet.com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954931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blackwells.co.uk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+5,75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98,38%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-1,22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270065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powells.com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94,60%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-0,16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800247"/>
                  </a:ext>
                </a:extLst>
              </a:tr>
            </a:tbl>
          </a:graphicData>
        </a:graphic>
      </p:graphicFrame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457DE986-D2D0-4997-BE4D-C2BF400BD6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514574"/>
              </p:ext>
            </p:extLst>
          </p:nvPr>
        </p:nvGraphicFramePr>
        <p:xfrm>
          <a:off x="677278" y="5280884"/>
          <a:ext cx="5818767" cy="35669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939589">
                  <a:extLst>
                    <a:ext uri="{9D8B030D-6E8A-4147-A177-3AD203B41FA5}">
                      <a16:colId xmlns:a16="http://schemas.microsoft.com/office/drawing/2014/main" val="1966707845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2956459644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3605908514"/>
                    </a:ext>
                  </a:extLst>
                </a:gridCol>
              </a:tblGrid>
              <a:tr h="854965">
                <a:tc>
                  <a:txBody>
                    <a:bodyPr/>
                    <a:lstStyle/>
                    <a:p>
                      <a:r>
                        <a:rPr lang="it-IT" dirty="0"/>
                        <a:t>DBSCAN 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848162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bookoutlet.com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99,89%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954931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blackwells.co.uk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99,91%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+54,17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270065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powells.com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99,04%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800247"/>
                  </a:ext>
                </a:extLst>
              </a:tr>
            </a:tbl>
          </a:graphicData>
        </a:graphic>
      </p:graphicFrame>
      <p:graphicFrame>
        <p:nvGraphicFramePr>
          <p:cNvPr id="10" name="Tabella 9">
            <a:extLst>
              <a:ext uri="{FF2B5EF4-FFF2-40B4-BE49-F238E27FC236}">
                <a16:creationId xmlns:a16="http://schemas.microsoft.com/office/drawing/2014/main" id="{8DC62F6C-CD35-4DC0-83EB-6C8F6A1AD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3036566"/>
              </p:ext>
            </p:extLst>
          </p:nvPr>
        </p:nvGraphicFramePr>
        <p:xfrm>
          <a:off x="6932032" y="5280884"/>
          <a:ext cx="5818767" cy="35669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939589">
                  <a:extLst>
                    <a:ext uri="{9D8B030D-6E8A-4147-A177-3AD203B41FA5}">
                      <a16:colId xmlns:a16="http://schemas.microsoft.com/office/drawing/2014/main" val="1966707845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2956459644"/>
                    </a:ext>
                  </a:extLst>
                </a:gridCol>
                <a:gridCol w="1939589">
                  <a:extLst>
                    <a:ext uri="{9D8B030D-6E8A-4147-A177-3AD203B41FA5}">
                      <a16:colId xmlns:a16="http://schemas.microsoft.com/office/drawing/2014/main" val="3605908514"/>
                    </a:ext>
                  </a:extLst>
                </a:gridCol>
              </a:tblGrid>
              <a:tr h="854965">
                <a:tc>
                  <a:txBody>
                    <a:bodyPr/>
                    <a:lstStyle/>
                    <a:p>
                      <a:r>
                        <a:rPr lang="it-IT" dirty="0"/>
                        <a:t>DBSCAN </a:t>
                      </a:r>
                      <a:r>
                        <a:rPr lang="it-IT" dirty="0" err="1"/>
                        <a:t>Catalog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Recall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848162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bookoutlet.com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+0,08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954931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blackwells.co.uk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+5,75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98,38%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-1,22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270065"/>
                  </a:ext>
                </a:extLst>
              </a:tr>
              <a:tr h="904005">
                <a:tc>
                  <a:txBody>
                    <a:bodyPr/>
                    <a:lstStyle/>
                    <a:p>
                      <a:r>
                        <a:rPr lang="it-IT" dirty="0"/>
                        <a:t>powells.com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100%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0,0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94,60%</a:t>
                      </a:r>
                    </a:p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rgbClr val="C00000"/>
                          </a:solidFill>
                        </a:rPr>
                        <a:t>-0,16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800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3447930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Architettur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Sviluppi futuri</a:t>
            </a:r>
            <a:endParaRPr dirty="0"/>
          </a:p>
        </p:txBody>
      </p:sp>
      <p:sp>
        <p:nvSpPr>
          <p:cNvPr id="147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3963920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lang="it-IT" dirty="0"/>
              <a:t>Sviluppi Futuri</a:t>
            </a:r>
            <a:endParaRPr dirty="0"/>
          </a:p>
        </p:txBody>
      </p:sp>
      <p:sp>
        <p:nvSpPr>
          <p:cNvPr id="161" name="Architettura basata su due componenti: Learning subsystem e Extraction subsystem…"/>
          <p:cNvSpPr txBox="1">
            <a:spLocks noGrp="1"/>
          </p:cNvSpPr>
          <p:nvPr>
            <p:ph type="body" idx="1"/>
          </p:nvPr>
        </p:nvSpPr>
        <p:spPr>
          <a:xfrm>
            <a:off x="946148" y="2138492"/>
            <a:ext cx="11099803" cy="6858001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Utilizzare altri algoritmi di clustering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rPr lang="it-IT" dirty="0"/>
              <a:t>Verificare gli algoritmi di clustering con altri dataset</a:t>
            </a:r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lang="it-IT" dirty="0"/>
          </a:p>
          <a:p>
            <a:pPr marL="0" indent="0">
              <a:buNone/>
              <a:defRPr sz="4000">
                <a:solidFill>
                  <a:srgbClr val="0000FF"/>
                </a:solidFill>
              </a:defRPr>
            </a:pPr>
            <a:endParaRPr dirty="0"/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537262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pplicazion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t>Introduzione</a:t>
            </a:r>
          </a:p>
        </p:txBody>
      </p:sp>
      <p:sp>
        <p:nvSpPr>
          <p:cNvPr id="136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osa è Vertex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t>Foxlink</a:t>
            </a:r>
          </a:p>
        </p:txBody>
      </p:sp>
      <p:sp>
        <p:nvSpPr>
          <p:cNvPr id="139" name="Input: insieme di siti web…"/>
          <p:cNvSpPr txBox="1">
            <a:spLocks noGrp="1"/>
          </p:cNvSpPr>
          <p:nvPr>
            <p:ph type="body" idx="1"/>
          </p:nvPr>
        </p:nvSpPr>
        <p:spPr>
          <a:xfrm>
            <a:off x="952500" y="2159000"/>
            <a:ext cx="11099800" cy="6860565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2000"/>
              </a:spcBef>
              <a:defRPr sz="5000">
                <a:solidFill>
                  <a:srgbClr val="0000FF"/>
                </a:solidFill>
              </a:defRPr>
            </a:pPr>
            <a:r>
              <a:t>Sistema di estrazione di informazioni di prodotti venduti da siti di e-commerce</a:t>
            </a:r>
          </a:p>
          <a:p>
            <a:pPr>
              <a:spcBef>
                <a:spcPts val="2000"/>
              </a:spcBef>
              <a:defRPr sz="5000">
                <a:solidFill>
                  <a:srgbClr val="0000FF"/>
                </a:solidFill>
              </a:defRPr>
            </a:pPr>
            <a:r>
              <a:t>Architettura a pipeline</a:t>
            </a:r>
          </a:p>
          <a:p>
            <a:pPr>
              <a:spcBef>
                <a:spcPts val="2000"/>
              </a:spcBef>
              <a:defRPr sz="5000">
                <a:solidFill>
                  <a:srgbClr val="0000FF"/>
                </a:solidFill>
              </a:defRPr>
            </a:pPr>
            <a:r>
              <a:t>Uno dei componenti della pipeline si occupa del clustering delle pagine web</a:t>
            </a:r>
          </a:p>
        </p:txBody>
      </p:sp>
      <p:sp>
        <p:nvSpPr>
          <p:cNvPr id="140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osa è Vertex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t>Obiettivi</a:t>
            </a:r>
          </a:p>
        </p:txBody>
      </p:sp>
      <p:sp>
        <p:nvSpPr>
          <p:cNvPr id="143" name="Sistema di Wrapper Induction sviluppato da Yahoo!…"/>
          <p:cNvSpPr txBox="1">
            <a:spLocks noGrp="1"/>
          </p:cNvSpPr>
          <p:nvPr>
            <p:ph type="body" idx="1"/>
          </p:nvPr>
        </p:nvSpPr>
        <p:spPr>
          <a:xfrm>
            <a:off x="952500" y="2159000"/>
            <a:ext cx="11099800" cy="6860565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2000"/>
              </a:spcBef>
              <a:defRPr sz="5000">
                <a:solidFill>
                  <a:srgbClr val="0000FF"/>
                </a:solidFill>
              </a:defRPr>
            </a:pPr>
            <a:r>
              <a:t>Valutare le prestazioni dell’algoritmo di clustering di Foxlink</a:t>
            </a:r>
          </a:p>
          <a:p>
            <a:pPr>
              <a:spcBef>
                <a:spcPts val="2000"/>
              </a:spcBef>
              <a:defRPr sz="5000">
                <a:solidFill>
                  <a:srgbClr val="0000FF"/>
                </a:solidFill>
              </a:defRPr>
            </a:pPr>
            <a:r>
              <a:t>Migliorare le prestazioni dell’algoritmo di clustering</a:t>
            </a:r>
          </a:p>
        </p:txBody>
      </p:sp>
      <p:sp>
        <p:nvSpPr>
          <p:cNvPr id="144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Architettur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rPr dirty="0"/>
              <a:t>Foxlink: </a:t>
            </a:r>
            <a:r>
              <a:rPr dirty="0" err="1"/>
              <a:t>valutazione</a:t>
            </a:r>
            <a:r>
              <a:rPr dirty="0"/>
              <a:t> </a:t>
            </a:r>
            <a:r>
              <a:rPr dirty="0" err="1"/>
              <a:t>dell’algoritmo</a:t>
            </a:r>
            <a:r>
              <a:rPr dirty="0"/>
              <a:t> di clustering</a:t>
            </a:r>
          </a:p>
        </p:txBody>
      </p:sp>
      <p:sp>
        <p:nvSpPr>
          <p:cNvPr id="147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osa è Vertex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>
            <a:normAutofit fontScale="90000"/>
          </a:bodyPr>
          <a:lstStyle>
            <a:lvl1pPr defTabSz="566674">
              <a:defRPr sz="6790">
                <a:solidFill>
                  <a:srgbClr val="FF0000"/>
                </a:solidFill>
              </a:defRPr>
            </a:lvl1pPr>
          </a:lstStyle>
          <a:p>
            <a:r>
              <a:rPr dirty="0"/>
              <a:t>Foxlink: </a:t>
            </a:r>
            <a:r>
              <a:rPr dirty="0" err="1"/>
              <a:t>algoritmo</a:t>
            </a:r>
            <a:r>
              <a:rPr dirty="0"/>
              <a:t> di clustering</a:t>
            </a:r>
          </a:p>
        </p:txBody>
      </p:sp>
      <p:sp>
        <p:nvSpPr>
          <p:cNvPr id="150" name="Gli attributi di interesse possono soddisfare una o entrambe le seguenti proprietà: costante e obbligatorio…"/>
          <p:cNvSpPr txBox="1">
            <a:spLocks noGrp="1"/>
          </p:cNvSpPr>
          <p:nvPr>
            <p:ph type="body" idx="1"/>
          </p:nvPr>
        </p:nvSpPr>
        <p:spPr>
          <a:xfrm>
            <a:off x="952500" y="2448536"/>
            <a:ext cx="11099800" cy="6860565"/>
          </a:xfrm>
          <a:prstGeom prst="rect">
            <a:avLst/>
          </a:prstGeom>
        </p:spPr>
        <p:txBody>
          <a:bodyPr anchor="t"/>
          <a:lstStyle/>
          <a:p>
            <a:pPr marL="417830" indent="-417830" defTabSz="549148">
              <a:spcBef>
                <a:spcPts val="1800"/>
              </a:spcBef>
              <a:defRPr sz="3759">
                <a:solidFill>
                  <a:srgbClr val="0000FF"/>
                </a:solidFill>
              </a:defRPr>
            </a:pPr>
            <a:r>
              <a:rPr dirty="0"/>
              <a:t>Si </a:t>
            </a:r>
            <a:r>
              <a:rPr dirty="0" err="1"/>
              <a:t>associa</a:t>
            </a:r>
            <a:r>
              <a:rPr dirty="0"/>
              <a:t> a </a:t>
            </a:r>
            <a:r>
              <a:rPr dirty="0" err="1"/>
              <a:t>ciascuna</a:t>
            </a:r>
            <a:r>
              <a:rPr dirty="0"/>
              <a:t> </a:t>
            </a:r>
            <a:r>
              <a:rPr dirty="0" err="1"/>
              <a:t>pagina</a:t>
            </a:r>
            <a:r>
              <a:rPr dirty="0"/>
              <a:t> web un </a:t>
            </a:r>
            <a:r>
              <a:rPr dirty="0" err="1"/>
              <a:t>vettore</a:t>
            </a:r>
            <a:r>
              <a:rPr dirty="0"/>
              <a:t> </a:t>
            </a:r>
            <a:r>
              <a:rPr dirty="0" err="1"/>
              <a:t>detto</a:t>
            </a:r>
            <a:r>
              <a:rPr dirty="0"/>
              <a:t> shingle vector</a:t>
            </a:r>
          </a:p>
          <a:p>
            <a:pPr marL="766020" lvl="1" indent="-348191" defTabSz="549148">
              <a:spcBef>
                <a:spcPts val="900"/>
              </a:spcBef>
              <a:defRPr sz="2820">
                <a:solidFill>
                  <a:srgbClr val="009051"/>
                </a:solidFill>
              </a:defRPr>
            </a:pPr>
            <a:r>
              <a:rPr dirty="0" err="1"/>
              <a:t>Pagine</a:t>
            </a:r>
            <a:r>
              <a:rPr dirty="0"/>
              <a:t> </a:t>
            </a:r>
            <a:r>
              <a:rPr dirty="0" err="1"/>
              <a:t>simili</a:t>
            </a:r>
            <a:r>
              <a:rPr dirty="0"/>
              <a:t> </a:t>
            </a:r>
            <a:r>
              <a:rPr dirty="0" err="1"/>
              <a:t>presentano</a:t>
            </a:r>
            <a:r>
              <a:rPr dirty="0"/>
              <a:t> shingle vector </a:t>
            </a:r>
            <a:r>
              <a:rPr dirty="0" err="1"/>
              <a:t>simili</a:t>
            </a:r>
            <a:endParaRPr dirty="0"/>
          </a:p>
          <a:p>
            <a:pPr marL="766020" lvl="1" indent="-348191" defTabSz="549148">
              <a:spcBef>
                <a:spcPts val="900"/>
              </a:spcBef>
              <a:defRPr sz="2820">
                <a:solidFill>
                  <a:srgbClr val="009051"/>
                </a:solidFill>
              </a:defRPr>
            </a:pPr>
            <a:endParaRPr dirty="0"/>
          </a:p>
          <a:p>
            <a:pPr marL="766020" lvl="1" indent="-348191" defTabSz="549148">
              <a:spcBef>
                <a:spcPts val="900"/>
              </a:spcBef>
              <a:defRPr sz="2820">
                <a:solidFill>
                  <a:srgbClr val="009051"/>
                </a:solidFill>
              </a:defRPr>
            </a:pPr>
            <a:endParaRPr dirty="0"/>
          </a:p>
          <a:p>
            <a:pPr marL="358140" indent="-358140" defTabSz="549148">
              <a:spcBef>
                <a:spcPts val="1800"/>
              </a:spcBef>
              <a:defRPr sz="3759">
                <a:solidFill>
                  <a:srgbClr val="0000FF"/>
                </a:solidFill>
              </a:defRPr>
            </a:pPr>
            <a:endParaRPr dirty="0"/>
          </a:p>
          <a:p>
            <a:pPr marL="358140" indent="-358140" defTabSz="549148">
              <a:spcBef>
                <a:spcPts val="1800"/>
              </a:spcBef>
              <a:defRPr sz="3759">
                <a:solidFill>
                  <a:srgbClr val="0000FF"/>
                </a:solidFill>
              </a:defRPr>
            </a:pPr>
            <a:endParaRPr dirty="0"/>
          </a:p>
          <a:p>
            <a:pPr marL="358140" indent="-358140" defTabSz="549148">
              <a:spcBef>
                <a:spcPts val="1800"/>
              </a:spcBef>
              <a:defRPr sz="3759">
                <a:solidFill>
                  <a:srgbClr val="0000FF"/>
                </a:solidFill>
              </a:defRPr>
            </a:pPr>
            <a:endParaRPr dirty="0"/>
          </a:p>
          <a:p>
            <a:pPr marL="358140" indent="-358140" defTabSz="549148">
              <a:spcBef>
                <a:spcPts val="1800"/>
              </a:spcBef>
              <a:defRPr sz="3759">
                <a:solidFill>
                  <a:srgbClr val="0000FF"/>
                </a:solidFill>
              </a:defRPr>
            </a:pPr>
            <a:r>
              <a:rPr dirty="0" err="1"/>
              <a:t>L’algoritmo</a:t>
            </a:r>
            <a:r>
              <a:rPr dirty="0"/>
              <a:t> di clustering </a:t>
            </a:r>
            <a:r>
              <a:rPr dirty="0" err="1"/>
              <a:t>raggruppa</a:t>
            </a:r>
            <a:r>
              <a:rPr dirty="0"/>
              <a:t> </a:t>
            </a:r>
            <a:r>
              <a:rPr dirty="0" err="1"/>
              <a:t>pagine</a:t>
            </a:r>
            <a:r>
              <a:rPr dirty="0"/>
              <a:t> </a:t>
            </a:r>
            <a:r>
              <a:rPr dirty="0" err="1"/>
              <a:t>che</a:t>
            </a:r>
            <a:r>
              <a:rPr dirty="0"/>
              <a:t> </a:t>
            </a:r>
            <a:r>
              <a:rPr dirty="0" err="1"/>
              <a:t>hanno</a:t>
            </a:r>
            <a:r>
              <a:rPr dirty="0"/>
              <a:t> shingle vector </a:t>
            </a:r>
            <a:r>
              <a:rPr dirty="0" err="1"/>
              <a:t>simili</a:t>
            </a:r>
            <a:endParaRPr dirty="0"/>
          </a:p>
        </p:txBody>
      </p:sp>
      <p:sp>
        <p:nvSpPr>
          <p:cNvPr id="151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152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3397" y="4450848"/>
            <a:ext cx="3088921" cy="2276869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Freccia"/>
          <p:cNvSpPr/>
          <p:nvPr/>
        </p:nvSpPr>
        <p:spPr>
          <a:xfrm>
            <a:off x="5867400" y="5205143"/>
            <a:ext cx="1270000" cy="768279"/>
          </a:xfrm>
          <a:prstGeom prst="rightArrow">
            <a:avLst>
              <a:gd name="adj1" fmla="val 32000"/>
              <a:gd name="adj2" fmla="val 105795"/>
            </a:avLst>
          </a:prstGeom>
          <a:solidFill>
            <a:schemeClr val="accent1">
              <a:satOff val="-36923"/>
              <a:lumOff val="1544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54" name="&lt;2,1,4,6,3,5,3,5&gt;"/>
          <p:cNvSpPr txBox="1"/>
          <p:nvPr/>
        </p:nvSpPr>
        <p:spPr>
          <a:xfrm>
            <a:off x="7546572" y="5265432"/>
            <a:ext cx="325889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&lt;2,1,4,6,3,5,3,5&gt;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pplicazioni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t>Valutazione</a:t>
            </a:r>
          </a:p>
        </p:txBody>
      </p:sp>
      <p:sp>
        <p:nvSpPr>
          <p:cNvPr id="157" name="In generale vi sono diverse possibili applicazioni:…"/>
          <p:cNvSpPr txBox="1">
            <a:spLocks noGrp="1"/>
          </p:cNvSpPr>
          <p:nvPr>
            <p:ph type="body" idx="1"/>
          </p:nvPr>
        </p:nvSpPr>
        <p:spPr>
          <a:xfrm>
            <a:off x="952500" y="2159000"/>
            <a:ext cx="11099800" cy="6858000"/>
          </a:xfrm>
          <a:prstGeom prst="rect">
            <a:avLst/>
          </a:prstGeom>
        </p:spPr>
        <p:txBody>
          <a:bodyPr anchor="t"/>
          <a:lstStyle/>
          <a:p>
            <a:pPr marL="472440" indent="-472440" defTabSz="543305">
              <a:spcBef>
                <a:spcPts val="3900"/>
              </a:spcBef>
              <a:defRPr sz="3720">
                <a:solidFill>
                  <a:srgbClr val="0000FF"/>
                </a:solidFill>
              </a:defRPr>
            </a:pPr>
            <a:r>
              <a:rPr dirty="0" err="1"/>
              <a:t>Sono</a:t>
            </a:r>
            <a:r>
              <a:rPr dirty="0"/>
              <a:t> </a:t>
            </a:r>
            <a:r>
              <a:rPr dirty="0" err="1"/>
              <a:t>stati</a:t>
            </a:r>
            <a:r>
              <a:rPr dirty="0"/>
              <a:t> </a:t>
            </a:r>
            <a:r>
              <a:rPr dirty="0" err="1"/>
              <a:t>presi</a:t>
            </a:r>
            <a:r>
              <a:rPr dirty="0"/>
              <a:t> in </a:t>
            </a:r>
            <a:r>
              <a:rPr dirty="0" err="1"/>
              <a:t>considerazione</a:t>
            </a:r>
            <a:r>
              <a:rPr dirty="0"/>
              <a:t> 3 </a:t>
            </a:r>
            <a:r>
              <a:rPr dirty="0" err="1"/>
              <a:t>siti</a:t>
            </a:r>
            <a:r>
              <a:rPr dirty="0"/>
              <a:t> di e-commerce:</a:t>
            </a:r>
          </a:p>
          <a:p>
            <a:pPr marL="757871" lvl="1" indent="-344486" defTabSz="543305">
              <a:spcBef>
                <a:spcPts val="900"/>
              </a:spcBef>
              <a:defRPr sz="2790">
                <a:solidFill>
                  <a:srgbClr val="009051"/>
                </a:solidFill>
              </a:defRPr>
            </a:pPr>
            <a:r>
              <a:rPr dirty="0"/>
              <a:t>bookoutlet.com</a:t>
            </a:r>
          </a:p>
          <a:p>
            <a:pPr marL="757871" lvl="1" indent="-344486" defTabSz="543305">
              <a:spcBef>
                <a:spcPts val="900"/>
              </a:spcBef>
              <a:defRPr sz="2790">
                <a:solidFill>
                  <a:srgbClr val="009051"/>
                </a:solidFill>
              </a:defRPr>
            </a:pPr>
            <a:r>
              <a:rPr dirty="0"/>
              <a:t>blackwells.co.uk</a:t>
            </a:r>
          </a:p>
          <a:p>
            <a:pPr marL="757871" lvl="1" indent="-344486" defTabSz="543305">
              <a:spcBef>
                <a:spcPts val="900"/>
              </a:spcBef>
              <a:defRPr sz="2790">
                <a:solidFill>
                  <a:srgbClr val="009051"/>
                </a:solidFill>
              </a:defRPr>
            </a:pPr>
            <a:r>
              <a:rPr dirty="0"/>
              <a:t>powells.com</a:t>
            </a:r>
            <a:endParaRPr sz="1116" dirty="0"/>
          </a:p>
          <a:p>
            <a:pPr marL="472440" indent="-472440" defTabSz="543305">
              <a:spcBef>
                <a:spcPts val="2700"/>
              </a:spcBef>
              <a:defRPr sz="3720">
                <a:solidFill>
                  <a:srgbClr val="0000FF"/>
                </a:solidFill>
              </a:defRPr>
            </a:pPr>
            <a:r>
              <a:rPr dirty="0"/>
              <a:t>Per </a:t>
            </a:r>
            <a:r>
              <a:rPr dirty="0" err="1"/>
              <a:t>ciascun</a:t>
            </a:r>
            <a:r>
              <a:rPr dirty="0"/>
              <a:t> </a:t>
            </a:r>
            <a:r>
              <a:rPr dirty="0" err="1"/>
              <a:t>sito</a:t>
            </a:r>
            <a:r>
              <a:rPr dirty="0"/>
              <a:t> </a:t>
            </a:r>
            <a:r>
              <a:rPr dirty="0" err="1"/>
              <a:t>sono</a:t>
            </a:r>
            <a:r>
              <a:rPr dirty="0"/>
              <a:t> state </a:t>
            </a:r>
            <a:r>
              <a:rPr dirty="0" err="1"/>
              <a:t>scaricate</a:t>
            </a:r>
            <a:r>
              <a:rPr dirty="0"/>
              <a:t> </a:t>
            </a:r>
            <a:r>
              <a:rPr dirty="0" err="1"/>
              <a:t>oltre</a:t>
            </a:r>
            <a:r>
              <a:rPr dirty="0"/>
              <a:t> 10K </a:t>
            </a:r>
            <a:r>
              <a:rPr dirty="0" err="1"/>
              <a:t>pagine</a:t>
            </a:r>
            <a:r>
              <a:rPr dirty="0"/>
              <a:t> web</a:t>
            </a:r>
          </a:p>
          <a:p>
            <a:pPr marL="472440" indent="-472440" defTabSz="543305">
              <a:spcBef>
                <a:spcPts val="2700"/>
              </a:spcBef>
              <a:defRPr sz="3720">
                <a:solidFill>
                  <a:srgbClr val="0000FF"/>
                </a:solidFill>
              </a:defRPr>
            </a:pPr>
            <a:r>
              <a:rPr dirty="0"/>
              <a:t>Per </a:t>
            </a:r>
            <a:r>
              <a:rPr dirty="0" err="1"/>
              <a:t>ciascun</a:t>
            </a:r>
            <a:r>
              <a:rPr dirty="0"/>
              <a:t> </a:t>
            </a:r>
            <a:r>
              <a:rPr dirty="0" err="1"/>
              <a:t>sito</a:t>
            </a:r>
            <a:r>
              <a:rPr dirty="0"/>
              <a:t> </a:t>
            </a:r>
            <a:r>
              <a:rPr dirty="0" err="1"/>
              <a:t>sono</a:t>
            </a:r>
            <a:r>
              <a:rPr dirty="0"/>
              <a:t> state </a:t>
            </a:r>
            <a:r>
              <a:rPr dirty="0" err="1"/>
              <a:t>etichettate</a:t>
            </a:r>
            <a:r>
              <a:rPr dirty="0"/>
              <a:t> le </a:t>
            </a:r>
            <a:r>
              <a:rPr dirty="0" err="1"/>
              <a:t>pagine</a:t>
            </a:r>
            <a:r>
              <a:rPr dirty="0"/>
              <a:t> </a:t>
            </a:r>
            <a:r>
              <a:rPr dirty="0" err="1"/>
              <a:t>che</a:t>
            </a:r>
            <a:r>
              <a:rPr dirty="0"/>
              <a:t> </a:t>
            </a:r>
            <a:r>
              <a:rPr dirty="0" err="1"/>
              <a:t>mostrano</a:t>
            </a:r>
            <a:r>
              <a:rPr dirty="0"/>
              <a:t> </a:t>
            </a:r>
            <a:r>
              <a:rPr dirty="0" err="1"/>
              <a:t>informazioni</a:t>
            </a:r>
            <a:r>
              <a:rPr dirty="0"/>
              <a:t> </a:t>
            </a:r>
            <a:r>
              <a:rPr dirty="0" err="1"/>
              <a:t>relativi</a:t>
            </a:r>
            <a:r>
              <a:rPr dirty="0"/>
              <a:t> a </a:t>
            </a:r>
            <a:r>
              <a:rPr dirty="0" err="1"/>
              <a:t>prodotti</a:t>
            </a:r>
            <a:r>
              <a:rPr dirty="0"/>
              <a:t> o </a:t>
            </a:r>
            <a:r>
              <a:rPr dirty="0" err="1"/>
              <a:t>cataloghi</a:t>
            </a:r>
            <a:r>
              <a:rPr dirty="0"/>
              <a:t> di </a:t>
            </a:r>
            <a:r>
              <a:rPr dirty="0" err="1"/>
              <a:t>prodotti</a:t>
            </a:r>
            <a:endParaRPr dirty="0"/>
          </a:p>
          <a:p>
            <a:pPr marL="757871" lvl="1" indent="-344486" defTabSz="543305">
              <a:spcBef>
                <a:spcPts val="900"/>
              </a:spcBef>
              <a:defRPr sz="2790">
                <a:solidFill>
                  <a:srgbClr val="009051"/>
                </a:solidFill>
              </a:defRPr>
            </a:pPr>
            <a:r>
              <a:rPr dirty="0" err="1"/>
              <a:t>usando</a:t>
            </a:r>
            <a:r>
              <a:rPr dirty="0"/>
              <a:t> </a:t>
            </a:r>
            <a:r>
              <a:rPr dirty="0" err="1"/>
              <a:t>espressioni</a:t>
            </a:r>
            <a:r>
              <a:rPr dirty="0"/>
              <a:t> </a:t>
            </a:r>
            <a:r>
              <a:rPr dirty="0" err="1"/>
              <a:t>regolari</a:t>
            </a:r>
            <a:r>
              <a:rPr dirty="0"/>
              <a:t> </a:t>
            </a:r>
            <a:r>
              <a:rPr dirty="0" err="1"/>
              <a:t>basate</a:t>
            </a:r>
            <a:r>
              <a:rPr dirty="0"/>
              <a:t> </a:t>
            </a:r>
            <a:r>
              <a:rPr dirty="0" err="1"/>
              <a:t>sulla</a:t>
            </a:r>
            <a:r>
              <a:rPr dirty="0"/>
              <a:t> URI </a:t>
            </a:r>
            <a:r>
              <a:rPr dirty="0" err="1"/>
              <a:t>della</a:t>
            </a:r>
            <a:r>
              <a:rPr dirty="0"/>
              <a:t> </a:t>
            </a:r>
            <a:r>
              <a:rPr dirty="0" err="1"/>
              <a:t>pagina</a:t>
            </a:r>
            <a:r>
              <a:rPr dirty="0"/>
              <a:t> web</a:t>
            </a:r>
          </a:p>
        </p:txBody>
      </p:sp>
      <p:sp>
        <p:nvSpPr>
          <p:cNvPr id="158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rchitettura"/>
          <p:cNvSpPr txBox="1">
            <a:spLocks noGrp="1"/>
          </p:cNvSpPr>
          <p:nvPr>
            <p:ph type="title"/>
          </p:nvPr>
        </p:nvSpPr>
        <p:spPr>
          <a:xfrm>
            <a:off x="952500" y="444499"/>
            <a:ext cx="11099800" cy="1438537"/>
          </a:xfrm>
          <a:prstGeom prst="rect">
            <a:avLst/>
          </a:prstGeom>
        </p:spPr>
        <p:txBody>
          <a:bodyPr anchor="t"/>
          <a:lstStyle>
            <a:lvl1pPr>
              <a:defRPr sz="7000">
                <a:solidFill>
                  <a:srgbClr val="FF0000"/>
                </a:solidFill>
              </a:defRPr>
            </a:lvl1pPr>
          </a:lstStyle>
          <a:p>
            <a:r>
              <a:t>Metriche</a:t>
            </a:r>
          </a:p>
        </p:txBody>
      </p:sp>
      <p:sp>
        <p:nvSpPr>
          <p:cNvPr id="161" name="Architettura basata su due componenti: Learning subsystem e Extraction subsystem…"/>
          <p:cNvSpPr txBox="1">
            <a:spLocks noGrp="1"/>
          </p:cNvSpPr>
          <p:nvPr>
            <p:ph type="body" idx="1"/>
          </p:nvPr>
        </p:nvSpPr>
        <p:spPr>
          <a:xfrm>
            <a:off x="1087245" y="1994763"/>
            <a:ext cx="11099803" cy="6858001"/>
          </a:xfrm>
          <a:prstGeom prst="rect">
            <a:avLst/>
          </a:prstGeom>
        </p:spPr>
        <p:txBody>
          <a:bodyPr anchor="t"/>
          <a:lstStyle/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t>Le metriche impiegate consistono in recall e precision</a:t>
            </a:r>
          </a:p>
          <a:p>
            <a:pPr marL="508000" indent="-508000">
              <a:defRPr sz="4000">
                <a:solidFill>
                  <a:srgbClr val="0000FF"/>
                </a:solidFill>
              </a:defRPr>
            </a:pPr>
            <a:r>
              <a:t>Per semplicità, nel calcolo di queste metriche sono stati considerati i soli cluster relativi ai prodotti e ai cataloghi</a:t>
            </a:r>
          </a:p>
        </p:txBody>
      </p:sp>
      <p:sp>
        <p:nvSpPr>
          <p:cNvPr id="162" name="Numero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6375349" y="9251950"/>
            <a:ext cx="241402" cy="3810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1580</Words>
  <Application>Microsoft Office PowerPoint</Application>
  <PresentationFormat>Personalizzato</PresentationFormat>
  <Paragraphs>421</Paragraphs>
  <Slides>29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6" baseType="lpstr">
      <vt:lpstr>Arial</vt:lpstr>
      <vt:lpstr>Helvetica</vt:lpstr>
      <vt:lpstr>Helvetica Light</vt:lpstr>
      <vt:lpstr>Helvetica Neue</vt:lpstr>
      <vt:lpstr>Lucida Console</vt:lpstr>
      <vt:lpstr>Times</vt:lpstr>
      <vt:lpstr>White</vt:lpstr>
      <vt:lpstr>Primo Progetto AGIW</vt:lpstr>
      <vt:lpstr>Sommario</vt:lpstr>
      <vt:lpstr>Introduzione</vt:lpstr>
      <vt:lpstr>Foxlink</vt:lpstr>
      <vt:lpstr>Obiettivi</vt:lpstr>
      <vt:lpstr>Foxlink: valutazione dell’algoritmo di clustering</vt:lpstr>
      <vt:lpstr>Foxlink: algoritmo di clustering</vt:lpstr>
      <vt:lpstr>Valutazione</vt:lpstr>
      <vt:lpstr>Metriche</vt:lpstr>
      <vt:lpstr>Metriche</vt:lpstr>
      <vt:lpstr>Risultati ottenuti</vt:lpstr>
      <vt:lpstr>Tag Count</vt:lpstr>
      <vt:lpstr>Tag count</vt:lpstr>
      <vt:lpstr>Tag count</vt:lpstr>
      <vt:lpstr>Tag count</vt:lpstr>
      <vt:lpstr>Bit Set</vt:lpstr>
      <vt:lpstr>Creazione del bitset</vt:lpstr>
      <vt:lpstr>Presentazione standard di PowerPoint</vt:lpstr>
      <vt:lpstr>Presentazione standard di PowerPoint</vt:lpstr>
      <vt:lpstr>Algoritmi di Clustering</vt:lpstr>
      <vt:lpstr>Algoritmi di Clustering</vt:lpstr>
      <vt:lpstr>Mean-Shift Clustering</vt:lpstr>
      <vt:lpstr>DBSCAN</vt:lpstr>
      <vt:lpstr>Iper parametro</vt:lpstr>
      <vt:lpstr>Risultati</vt:lpstr>
      <vt:lpstr>Risultati ottenuti con Tag Count</vt:lpstr>
      <vt:lpstr>Risultati ottenuti con Bit Set</vt:lpstr>
      <vt:lpstr>Sviluppi futuri</vt:lpstr>
      <vt:lpstr>Sviluppi Futuri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AhBoh</dc:title>
  <cp:lastModifiedBy>Luca</cp:lastModifiedBy>
  <cp:revision>49</cp:revision>
  <dcterms:modified xsi:type="dcterms:W3CDTF">2019-05-19T16:36:35Z</dcterms:modified>
</cp:coreProperties>
</file>